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5"/>
  </p:handoutMasterIdLst>
  <p:sldIdLst>
    <p:sldId id="256" r:id="rId2"/>
    <p:sldId id="259" r:id="rId3"/>
    <p:sldId id="279" r:id="rId4"/>
    <p:sldId id="257" r:id="rId5"/>
    <p:sldId id="260" r:id="rId6"/>
    <p:sldId id="277" r:id="rId7"/>
    <p:sldId id="261" r:id="rId8"/>
    <p:sldId id="276" r:id="rId9"/>
    <p:sldId id="278" r:id="rId10"/>
    <p:sldId id="263" r:id="rId11"/>
    <p:sldId id="266" r:id="rId12"/>
    <p:sldId id="258" r:id="rId13"/>
    <p:sldId id="281" r:id="rId14"/>
    <p:sldId id="280" r:id="rId15"/>
    <p:sldId id="268" r:id="rId16"/>
    <p:sldId id="273" r:id="rId17"/>
    <p:sldId id="272" r:id="rId18"/>
    <p:sldId id="269" r:id="rId19"/>
    <p:sldId id="274" r:id="rId20"/>
    <p:sldId id="270" r:id="rId21"/>
    <p:sldId id="271" r:id="rId22"/>
    <p:sldId id="282" r:id="rId23"/>
    <p:sldId id="275" r:id="rId24"/>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0" autoAdjust="0"/>
    <p:restoredTop sz="99812" autoAdjust="0"/>
  </p:normalViewPr>
  <p:slideViewPr>
    <p:cSldViewPr snapToGrid="0" snapToObjects="1">
      <p:cViewPr varScale="1">
        <p:scale>
          <a:sx n="116" d="100"/>
          <a:sy n="116" d="100"/>
        </p:scale>
        <p:origin x="169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D439A\AppData\Local\Microsoft\Windows\INetCache\Content.Outlook\AC50PHV3\Public%20administration%20employment%20lfsa_egan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lv-LV" sz="1000" dirty="0"/>
              <a:t>Valsts pārvaldē strādājošo</a:t>
            </a:r>
            <a:r>
              <a:rPr lang="lv-LV" sz="1000" baseline="0" dirty="0"/>
              <a:t> skaits, % </a:t>
            </a:r>
            <a:r>
              <a:rPr lang="lv-LV" sz="1000" b="1" i="0" u="none" strike="noStrike" baseline="0" dirty="0">
                <a:effectLst/>
              </a:rPr>
              <a:t>pret kopējo strādājošo skaitu valstī</a:t>
            </a:r>
          </a:p>
          <a:p>
            <a:pPr>
              <a:defRPr sz="1000" b="1" i="0" u="none" strike="noStrike" baseline="0">
                <a:solidFill>
                  <a:srgbClr val="000000"/>
                </a:solidFill>
                <a:latin typeface="Arial"/>
                <a:ea typeface="Arial"/>
                <a:cs typeface="Arial"/>
              </a:defRPr>
            </a:pPr>
            <a:r>
              <a:rPr lang="lv-LV" sz="1000" b="0" i="1" u="none" strike="noStrike" baseline="0" dirty="0">
                <a:effectLst/>
              </a:rPr>
              <a:t>(NACE 2.0. klasifikatora sekcija "Valsts pārvalde un aizsardzība; obligātā sociālā apdrošināšana")</a:t>
            </a:r>
            <a:endParaRPr lang="lv-LV" sz="1000" b="0" i="1" dirty="0"/>
          </a:p>
        </c:rich>
      </c:tx>
      <c:layout>
        <c:manualLayout>
          <c:xMode val="edge"/>
          <c:yMode val="edge"/>
          <c:x val="4.8601745322090301E-2"/>
          <c:y val="1.79687924177435E-2"/>
        </c:manualLayout>
      </c:layout>
      <c:overlay val="0"/>
      <c:spPr>
        <a:noFill/>
        <a:ln w="25400">
          <a:noFill/>
        </a:ln>
      </c:spPr>
    </c:title>
    <c:autoTitleDeleted val="0"/>
    <c:plotArea>
      <c:layout>
        <c:manualLayout>
          <c:layoutTarget val="inner"/>
          <c:xMode val="edge"/>
          <c:yMode val="edge"/>
          <c:x val="8.2687334014943208E-3"/>
          <c:y val="0.10338395836113699"/>
          <c:w val="0.77371015897453799"/>
          <c:h val="0.83499586280528504"/>
        </c:manualLayout>
      </c:layout>
      <c:lineChart>
        <c:grouping val="standard"/>
        <c:varyColors val="0"/>
        <c:ser>
          <c:idx val="28"/>
          <c:order val="0"/>
          <c:tx>
            <c:strRef>
              <c:f>Data!$D$116:$E$116</c:f>
              <c:strCache>
                <c:ptCount val="1"/>
                <c:pt idx="0">
                  <c:v>ES (28) 6,90%</c:v>
                </c:pt>
              </c:strCache>
            </c:strRef>
          </c:tx>
          <c:spPr>
            <a:ln w="38100">
              <a:solidFill>
                <a:srgbClr val="00B0F0"/>
              </a:solidFill>
              <a:prstDash val="sysDash"/>
            </a:ln>
          </c:spPr>
          <c:marker>
            <c:symbol val="none"/>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Data!$F$116:$N$116</c:f>
              <c:numCache>
                <c:formatCode>0.0%</c:formatCode>
                <c:ptCount val="8"/>
                <c:pt idx="0">
                  <c:v>7.0851623994950305E-2</c:v>
                </c:pt>
                <c:pt idx="1">
                  <c:v>7.2057287030557901E-2</c:v>
                </c:pt>
                <c:pt idx="2">
                  <c:v>7.2182799777779194E-2</c:v>
                </c:pt>
                <c:pt idx="3">
                  <c:v>7.1326125995829895E-2</c:v>
                </c:pt>
                <c:pt idx="4">
                  <c:v>7.0118777600080298E-2</c:v>
                </c:pt>
                <c:pt idx="5">
                  <c:v>6.9644994536516E-2</c:v>
                </c:pt>
                <c:pt idx="6">
                  <c:v>6.9302792175221506E-2</c:v>
                </c:pt>
                <c:pt idx="7">
                  <c:v>6.8967788952577602E-2</c:v>
                </c:pt>
              </c:numCache>
            </c:numRef>
          </c:val>
          <c:smooth val="0"/>
        </c:ser>
        <c:ser>
          <c:idx val="24"/>
          <c:order val="1"/>
          <c:tx>
            <c:strRef>
              <c:f>Data!$D$137:$E$137</c:f>
              <c:strCache>
                <c:ptCount val="1"/>
                <c:pt idx="0">
                  <c:v>Polija 6,69%</c:v>
                </c:pt>
              </c:strCache>
            </c:strRef>
          </c:tx>
          <c:spPr>
            <a:ln w="25400">
              <a:solidFill>
                <a:srgbClr val="FF0000"/>
              </a:solidFill>
              <a:prstDash val="solid"/>
            </a:ln>
          </c:spPr>
          <c:marker>
            <c:symbol val="circle"/>
            <c:size val="4"/>
            <c:spPr>
              <a:solidFill>
                <a:srgbClr val="FF0000"/>
              </a:solidFill>
              <a:ln>
                <a:solidFill>
                  <a:srgbClr val="FF0000"/>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Data!$F$137:$N$137</c:f>
              <c:numCache>
                <c:formatCode>0.0%</c:formatCode>
                <c:ptCount val="8"/>
                <c:pt idx="0">
                  <c:v>6.2471442351627098E-2</c:v>
                </c:pt>
                <c:pt idx="1">
                  <c:v>6.4463739541467599E-2</c:v>
                </c:pt>
                <c:pt idx="2">
                  <c:v>6.5356004250797003E-2</c:v>
                </c:pt>
                <c:pt idx="3">
                  <c:v>6.5578524112689093E-2</c:v>
                </c:pt>
                <c:pt idx="4">
                  <c:v>6.6824010598207001E-2</c:v>
                </c:pt>
                <c:pt idx="5">
                  <c:v>6.7835022341261195E-2</c:v>
                </c:pt>
                <c:pt idx="6">
                  <c:v>6.7123296326953602E-2</c:v>
                </c:pt>
                <c:pt idx="7">
                  <c:v>6.6905049649278001E-2</c:v>
                </c:pt>
              </c:numCache>
            </c:numRef>
          </c:val>
          <c:smooth val="0"/>
        </c:ser>
        <c:ser>
          <c:idx val="20"/>
          <c:order val="2"/>
          <c:tx>
            <c:strRef>
              <c:f>Data!$D$122:$E$122</c:f>
              <c:strCache>
                <c:ptCount val="1"/>
                <c:pt idx="0">
                  <c:v>Igaunija 6,62%</c:v>
                </c:pt>
              </c:strCache>
            </c:strRef>
          </c:tx>
          <c:spPr>
            <a:ln w="38100">
              <a:solidFill>
                <a:srgbClr val="000000"/>
              </a:solidFill>
              <a:prstDash val="solid"/>
            </a:ln>
          </c:spPr>
          <c:marker>
            <c:symbol val="circle"/>
            <c:size val="4"/>
            <c:spPr>
              <a:solidFill>
                <a:srgbClr val="FFFFFF"/>
              </a:solidFill>
              <a:ln>
                <a:solidFill>
                  <a:srgbClr val="0000FF"/>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Data!$F$122:$N$122</c:f>
              <c:numCache>
                <c:formatCode>0.0%</c:formatCode>
                <c:ptCount val="8"/>
                <c:pt idx="0">
                  <c:v>5.8231707317073202E-2</c:v>
                </c:pt>
                <c:pt idx="1">
                  <c:v>6.2468429028456E-2</c:v>
                </c:pt>
                <c:pt idx="2">
                  <c:v>7.0950704225352101E-2</c:v>
                </c:pt>
                <c:pt idx="3">
                  <c:v>6.5152519893899197E-2</c:v>
                </c:pt>
                <c:pt idx="4">
                  <c:v>6.5213855911530297E-2</c:v>
                </c:pt>
                <c:pt idx="5">
                  <c:v>6.9209721551585404E-2</c:v>
                </c:pt>
                <c:pt idx="6">
                  <c:v>7.2183098591549297E-2</c:v>
                </c:pt>
                <c:pt idx="7">
                  <c:v>6.6156966765486006E-2</c:v>
                </c:pt>
              </c:numCache>
            </c:numRef>
          </c:val>
          <c:smooth val="0"/>
        </c:ser>
        <c:ser>
          <c:idx val="21"/>
          <c:order val="3"/>
          <c:tx>
            <c:strRef>
              <c:f>Data!$D$130:$E$130</c:f>
              <c:strCache>
                <c:ptCount val="1"/>
                <c:pt idx="0">
                  <c:v>Latvija 6,60%</c:v>
                </c:pt>
              </c:strCache>
            </c:strRef>
          </c:tx>
          <c:spPr>
            <a:ln w="44450">
              <a:solidFill>
                <a:srgbClr val="800000"/>
              </a:solidFill>
              <a:prstDash val="solid"/>
            </a:ln>
          </c:spPr>
          <c:marker>
            <c:symbol val="circle"/>
            <c:size val="8"/>
            <c:spPr>
              <a:solidFill>
                <a:srgbClr val="800000"/>
              </a:solidFill>
              <a:ln>
                <a:solidFill>
                  <a:srgbClr val="800000"/>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Data!$F$130:$N$130</c:f>
              <c:numCache>
                <c:formatCode>0.0%</c:formatCode>
                <c:ptCount val="8"/>
                <c:pt idx="0">
                  <c:v>7.9533605081050299E-2</c:v>
                </c:pt>
                <c:pt idx="1">
                  <c:v>7.7600440286185998E-2</c:v>
                </c:pt>
                <c:pt idx="2">
                  <c:v>7.01775008816269E-2</c:v>
                </c:pt>
                <c:pt idx="3">
                  <c:v>6.8941504178272994E-2</c:v>
                </c:pt>
                <c:pt idx="4">
                  <c:v>6.72681589767017E-2</c:v>
                </c:pt>
                <c:pt idx="5">
                  <c:v>6.8575903344893094E-2</c:v>
                </c:pt>
                <c:pt idx="6">
                  <c:v>6.6244630341397201E-2</c:v>
                </c:pt>
                <c:pt idx="7">
                  <c:v>6.59524606628724E-2</c:v>
                </c:pt>
              </c:numCache>
            </c:numRef>
          </c:val>
          <c:smooth val="0"/>
        </c:ser>
        <c:ser>
          <c:idx val="26"/>
          <c:order val="4"/>
          <c:tx>
            <c:strRef>
              <c:f>Data!$D$143:$E$143</c:f>
              <c:strCache>
                <c:ptCount val="1"/>
                <c:pt idx="0">
                  <c:v>Zviedrija 6,47%</c:v>
                </c:pt>
              </c:strCache>
            </c:strRef>
          </c:tx>
          <c:spPr>
            <a:ln w="25400">
              <a:solidFill>
                <a:srgbClr val="3366FF"/>
              </a:solidFill>
              <a:prstDash val="solid"/>
            </a:ln>
          </c:spPr>
          <c:marker>
            <c:symbol val="plus"/>
            <c:size val="5"/>
            <c:spPr>
              <a:solidFill>
                <a:srgbClr val="FFFF00"/>
              </a:solidFill>
              <a:ln>
                <a:solidFill>
                  <a:srgbClr val="3366FF"/>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Data!$F$143:$N$143</c:f>
              <c:numCache>
                <c:formatCode>0.0%</c:formatCode>
                <c:ptCount val="8"/>
                <c:pt idx="0">
                  <c:v>5.6738515131722199E-2</c:v>
                </c:pt>
                <c:pt idx="1">
                  <c:v>5.9275887360255998E-2</c:v>
                </c:pt>
                <c:pt idx="2">
                  <c:v>5.9818290337555598E-2</c:v>
                </c:pt>
                <c:pt idx="3">
                  <c:v>5.9772152446010501E-2</c:v>
                </c:pt>
                <c:pt idx="4">
                  <c:v>6.0681540014171899E-2</c:v>
                </c:pt>
                <c:pt idx="5">
                  <c:v>6.2642151131895002E-2</c:v>
                </c:pt>
                <c:pt idx="6">
                  <c:v>6.4269399216277903E-2</c:v>
                </c:pt>
                <c:pt idx="7">
                  <c:v>6.4650181938471704E-2</c:v>
                </c:pt>
              </c:numCache>
            </c:numRef>
          </c:val>
          <c:smooth val="0"/>
        </c:ser>
        <c:ser>
          <c:idx val="22"/>
          <c:order val="5"/>
          <c:tx>
            <c:strRef>
              <c:f>Data!$D$131:$E$131</c:f>
              <c:strCache>
                <c:ptCount val="1"/>
                <c:pt idx="0">
                  <c:v>Lietuva 6,13%</c:v>
                </c:pt>
              </c:strCache>
            </c:strRef>
          </c:tx>
          <c:spPr>
            <a:ln w="38100">
              <a:solidFill>
                <a:srgbClr val="008000"/>
              </a:solidFill>
              <a:prstDash val="solid"/>
            </a:ln>
          </c:spPr>
          <c:marker>
            <c:symbol val="circle"/>
            <c:size val="7"/>
            <c:spPr>
              <a:solidFill>
                <a:srgbClr val="FFFF00"/>
              </a:solidFill>
              <a:ln>
                <a:solidFill>
                  <a:srgbClr val="FF0000"/>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Data!$F$131:$N$131</c:f>
              <c:numCache>
                <c:formatCode>0.0%</c:formatCode>
                <c:ptCount val="8"/>
                <c:pt idx="0">
                  <c:v>5.4736842105263202E-2</c:v>
                </c:pt>
                <c:pt idx="1">
                  <c:v>6.0589934620647698E-2</c:v>
                </c:pt>
                <c:pt idx="2">
                  <c:v>6.1627347135291298E-2</c:v>
                </c:pt>
                <c:pt idx="3">
                  <c:v>6.0426824394532799E-2</c:v>
                </c:pt>
                <c:pt idx="4">
                  <c:v>5.7432432432432401E-2</c:v>
                </c:pt>
                <c:pt idx="5">
                  <c:v>6.17628801986344E-2</c:v>
                </c:pt>
                <c:pt idx="6">
                  <c:v>6.0384820138413599E-2</c:v>
                </c:pt>
                <c:pt idx="7">
                  <c:v>6.1279663562631398E-2</c:v>
                </c:pt>
              </c:numCache>
            </c:numRef>
          </c:val>
          <c:smooth val="0"/>
        </c:ser>
        <c:ser>
          <c:idx val="19"/>
          <c:order val="6"/>
          <c:tx>
            <c:strRef>
              <c:f>Data!$D$120:$E$120</c:f>
              <c:strCache>
                <c:ptCount val="1"/>
                <c:pt idx="0">
                  <c:v>Dānija 5,26%</c:v>
                </c:pt>
              </c:strCache>
            </c:strRef>
          </c:tx>
          <c:spPr>
            <a:ln w="25400">
              <a:solidFill>
                <a:srgbClr val="FF8080"/>
              </a:solidFill>
              <a:prstDash val="solid"/>
            </a:ln>
          </c:spPr>
          <c:marker>
            <c:symbol val="plus"/>
            <c:size val="5"/>
            <c:spPr>
              <a:solidFill>
                <a:srgbClr val="FF0000"/>
              </a:solidFill>
              <a:ln>
                <a:solidFill>
                  <a:srgbClr val="FFFFFF"/>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Data!$F$120:$N$120</c:f>
              <c:numCache>
                <c:formatCode>0.0%</c:formatCode>
                <c:ptCount val="8"/>
                <c:pt idx="0">
                  <c:v>5.9664867138750598E-2</c:v>
                </c:pt>
                <c:pt idx="1">
                  <c:v>6.3562533838657301E-2</c:v>
                </c:pt>
                <c:pt idx="2">
                  <c:v>5.8286516853932602E-2</c:v>
                </c:pt>
                <c:pt idx="3">
                  <c:v>5.5911193339500502E-2</c:v>
                </c:pt>
                <c:pt idx="4">
                  <c:v>5.7466989027338697E-2</c:v>
                </c:pt>
                <c:pt idx="5">
                  <c:v>5.9423255813953503E-2</c:v>
                </c:pt>
                <c:pt idx="6">
                  <c:v>5.5303783943111903E-2</c:v>
                </c:pt>
                <c:pt idx="7">
                  <c:v>5.25799418604651E-2</c:v>
                </c:pt>
              </c:numCache>
            </c:numRef>
          </c:val>
          <c:smooth val="0"/>
        </c:ser>
        <c:ser>
          <c:idx val="3"/>
          <c:order val="7"/>
          <c:tx>
            <c:strRef>
              <c:f>Data!$D$142:$E$142</c:f>
              <c:strCache>
                <c:ptCount val="1"/>
                <c:pt idx="0">
                  <c:v>Somija 4,35%</c:v>
                </c:pt>
              </c:strCache>
            </c:strRef>
          </c:tx>
          <c:spPr>
            <a:ln w="12700">
              <a:solidFill>
                <a:srgbClr val="0000FF"/>
              </a:solidFill>
              <a:prstDash val="solid"/>
            </a:ln>
          </c:spPr>
          <c:marker>
            <c:symbol val="plus"/>
            <c:size val="5"/>
            <c:spPr>
              <a:solidFill>
                <a:srgbClr val="FFFFFF"/>
              </a:solidFill>
              <a:ln>
                <a:solidFill>
                  <a:srgbClr val="0000FF"/>
                </a:solidFill>
                <a:prstDash val="solid"/>
              </a:ln>
            </c:spPr>
          </c:marker>
          <c:cat>
            <c:strRef>
              <c:f>Data!$F$115:$M$115</c:f>
              <c:strCache>
                <c:ptCount val="8"/>
                <c:pt idx="0">
                  <c:v>2008</c:v>
                </c:pt>
                <c:pt idx="1">
                  <c:v>2009</c:v>
                </c:pt>
                <c:pt idx="2">
                  <c:v>2010</c:v>
                </c:pt>
                <c:pt idx="3">
                  <c:v>2011</c:v>
                </c:pt>
                <c:pt idx="4">
                  <c:v>2012</c:v>
                </c:pt>
                <c:pt idx="5">
                  <c:v>2013</c:v>
                </c:pt>
                <c:pt idx="6">
                  <c:v>2014</c:v>
                </c:pt>
                <c:pt idx="7">
                  <c:v>2015</c:v>
                </c:pt>
              </c:strCache>
            </c:strRef>
          </c:cat>
          <c:val>
            <c:numRef>
              <c:f>Data!$F$142:$N$142</c:f>
              <c:numCache>
                <c:formatCode>0.0%</c:formatCode>
                <c:ptCount val="8"/>
                <c:pt idx="0">
                  <c:v>4.6189102690742397E-2</c:v>
                </c:pt>
                <c:pt idx="1">
                  <c:v>4.7246978390916898E-2</c:v>
                </c:pt>
                <c:pt idx="2">
                  <c:v>4.7599591419816102E-2</c:v>
                </c:pt>
                <c:pt idx="3">
                  <c:v>4.70145935238711E-2</c:v>
                </c:pt>
                <c:pt idx="4">
                  <c:v>4.5425257731958803E-2</c:v>
                </c:pt>
                <c:pt idx="5">
                  <c:v>4.51011519518053E-2</c:v>
                </c:pt>
                <c:pt idx="6">
                  <c:v>4.3192219679633902E-2</c:v>
                </c:pt>
                <c:pt idx="7">
                  <c:v>4.3499671700590901E-2</c:v>
                </c:pt>
              </c:numCache>
            </c:numRef>
          </c:val>
          <c:smooth val="0"/>
        </c:ser>
        <c:dLbls>
          <c:showLegendKey val="0"/>
          <c:showVal val="0"/>
          <c:showCatName val="0"/>
          <c:showSerName val="0"/>
          <c:showPercent val="0"/>
          <c:showBubbleSize val="0"/>
        </c:dLbls>
        <c:smooth val="0"/>
        <c:axId val="139248584"/>
        <c:axId val="139248976"/>
      </c:lineChart>
      <c:catAx>
        <c:axId val="139248584"/>
        <c:scaling>
          <c:orientation val="minMax"/>
        </c:scaling>
        <c:delete val="0"/>
        <c:axPos val="b"/>
        <c:majorGridlines>
          <c:spPr>
            <a:ln w="3175">
              <a:solidFill>
                <a:schemeClr val="bg1">
                  <a:lumMod val="65000"/>
                </a:schemeClr>
              </a:solidFill>
              <a:prstDash val="solid"/>
            </a:ln>
          </c:spPr>
        </c:majorGridlines>
        <c:numFmt formatCode="General" sourceLinked="1"/>
        <c:majorTickMark val="none"/>
        <c:minorTickMark val="none"/>
        <c:tickLblPos val="low"/>
        <c:spPr>
          <a:ln w="12700">
            <a:solidFill>
              <a:schemeClr val="tx1"/>
            </a:solidFill>
            <a:prstDash val="solid"/>
          </a:ln>
        </c:spPr>
        <c:txPr>
          <a:bodyPr rot="0" vert="horz"/>
          <a:lstStyle/>
          <a:p>
            <a:pPr>
              <a:defRPr sz="1200" b="0" i="0" u="none" strike="noStrike" baseline="0">
                <a:solidFill>
                  <a:srgbClr val="000000"/>
                </a:solidFill>
                <a:latin typeface="Arial"/>
                <a:ea typeface="Arial"/>
                <a:cs typeface="Arial"/>
              </a:defRPr>
            </a:pPr>
            <a:endParaRPr lang="lv-LV"/>
          </a:p>
        </c:txPr>
        <c:crossAx val="139248976"/>
        <c:crossesAt val="60"/>
        <c:auto val="1"/>
        <c:lblAlgn val="ctr"/>
        <c:lblOffset val="100"/>
        <c:tickLblSkip val="1"/>
        <c:tickMarkSkip val="1"/>
        <c:noMultiLvlLbl val="1"/>
      </c:catAx>
      <c:valAx>
        <c:axId val="139248976"/>
        <c:scaling>
          <c:orientation val="minMax"/>
          <c:min val="0.04"/>
        </c:scaling>
        <c:delete val="0"/>
        <c:axPos val="l"/>
        <c:majorGridlines>
          <c:spPr>
            <a:ln w="3175">
              <a:solidFill>
                <a:schemeClr val="bg1">
                  <a:lumMod val="65000"/>
                </a:schemeClr>
              </a:solidFill>
              <a:prstDash val="solid"/>
            </a:ln>
          </c:spPr>
        </c:majorGridlines>
        <c:minorGridlines>
          <c:spPr>
            <a:ln w="3175">
              <a:solidFill>
                <a:schemeClr val="bg1">
                  <a:lumMod val="85000"/>
                </a:schemeClr>
              </a:solidFill>
              <a:prstDash val="sysDot"/>
            </a:ln>
          </c:spPr>
        </c:minorGridlines>
        <c:numFmt formatCode="0.0%" sourceLinked="0"/>
        <c:majorTickMark val="out"/>
        <c:minorTickMark val="out"/>
        <c:tickLblPos val="high"/>
        <c:spPr>
          <a:ln w="3175">
            <a:solidFill>
              <a:schemeClr val="bg1">
                <a:lumMod val="85000"/>
              </a:schemeClr>
            </a:solidFill>
            <a:prstDash val="solid"/>
          </a:ln>
        </c:spPr>
        <c:txPr>
          <a:bodyPr rot="0" vert="horz"/>
          <a:lstStyle/>
          <a:p>
            <a:pPr>
              <a:defRPr sz="1000" b="0" i="0" u="none" strike="noStrike" baseline="0">
                <a:solidFill>
                  <a:srgbClr val="000000"/>
                </a:solidFill>
                <a:latin typeface="Arial"/>
                <a:ea typeface="Arial"/>
                <a:cs typeface="Arial"/>
              </a:defRPr>
            </a:pPr>
            <a:endParaRPr lang="lv-LV"/>
          </a:p>
        </c:txPr>
        <c:crossAx val="139248584"/>
        <c:crosses val="autoZero"/>
        <c:crossBetween val="between"/>
        <c:majorUnit val="5.0000000000000001E-3"/>
        <c:minorUnit val="1E-3"/>
      </c:valAx>
      <c:spPr>
        <a:solidFill>
          <a:srgbClr val="FFFFFF"/>
        </a:solidFill>
        <a:ln w="12700">
          <a:solidFill>
            <a:srgbClr val="808080"/>
          </a:solidFill>
          <a:prstDash val="solid"/>
        </a:ln>
      </c:spPr>
    </c:plotArea>
    <c:legend>
      <c:legendPos val="r"/>
      <c:legendEntry>
        <c:idx val="0"/>
        <c:txPr>
          <a:bodyPr/>
          <a:lstStyle/>
          <a:p>
            <a:pPr>
              <a:defRPr sz="600" b="1" i="0" u="none" strike="noStrike" baseline="0">
                <a:solidFill>
                  <a:srgbClr val="00B0F0"/>
                </a:solidFill>
                <a:latin typeface="Arial"/>
                <a:ea typeface="Arial"/>
                <a:cs typeface="Arial"/>
              </a:defRPr>
            </a:pPr>
            <a:endParaRPr lang="lv-LV"/>
          </a:p>
        </c:txPr>
      </c:legendEntry>
      <c:legendEntry>
        <c:idx val="2"/>
        <c:txPr>
          <a:bodyPr/>
          <a:lstStyle/>
          <a:p>
            <a:pPr>
              <a:defRPr sz="600" b="1" i="0" u="none" strike="noStrike" baseline="0">
                <a:solidFill>
                  <a:srgbClr val="000000"/>
                </a:solidFill>
                <a:latin typeface="Arial"/>
                <a:ea typeface="Arial"/>
                <a:cs typeface="Arial"/>
              </a:defRPr>
            </a:pPr>
            <a:endParaRPr lang="lv-LV"/>
          </a:p>
        </c:txPr>
      </c:legendEntry>
      <c:legendEntry>
        <c:idx val="3"/>
        <c:txPr>
          <a:bodyPr/>
          <a:lstStyle/>
          <a:p>
            <a:pPr>
              <a:defRPr sz="600" b="1" i="0" u="none" strike="noStrike" baseline="0">
                <a:solidFill>
                  <a:srgbClr val="C00000"/>
                </a:solidFill>
                <a:latin typeface="Arial"/>
                <a:ea typeface="Arial"/>
                <a:cs typeface="Arial"/>
              </a:defRPr>
            </a:pPr>
            <a:endParaRPr lang="lv-LV"/>
          </a:p>
        </c:txPr>
      </c:legendEntry>
      <c:legendEntry>
        <c:idx val="5"/>
        <c:txPr>
          <a:bodyPr/>
          <a:lstStyle/>
          <a:p>
            <a:pPr>
              <a:defRPr sz="600" b="1" i="0" u="none" strike="noStrike" baseline="0">
                <a:solidFill>
                  <a:srgbClr val="00B050"/>
                </a:solidFill>
                <a:latin typeface="Arial"/>
                <a:ea typeface="Arial"/>
                <a:cs typeface="Arial"/>
              </a:defRPr>
            </a:pPr>
            <a:endParaRPr lang="lv-LV"/>
          </a:p>
        </c:txPr>
      </c:legendEntry>
      <c:legendEntry>
        <c:idx val="7"/>
        <c:txPr>
          <a:bodyPr/>
          <a:lstStyle/>
          <a:p>
            <a:pPr>
              <a:defRPr sz="600" b="0" i="0" u="none" strike="noStrike" baseline="0">
                <a:solidFill>
                  <a:srgbClr val="000000"/>
                </a:solidFill>
                <a:latin typeface="Arial"/>
                <a:ea typeface="Arial"/>
                <a:cs typeface="Arial"/>
              </a:defRPr>
            </a:pPr>
            <a:endParaRPr lang="lv-LV"/>
          </a:p>
        </c:txPr>
      </c:legendEntry>
      <c:layout>
        <c:manualLayout>
          <c:xMode val="edge"/>
          <c:yMode val="edge"/>
          <c:x val="0.82800513659795705"/>
          <c:y val="0.32316900217981198"/>
          <c:w val="0.16612145836150199"/>
          <c:h val="0.49656942034787999"/>
        </c:manualLayout>
      </c:layout>
      <c:overlay val="0"/>
      <c:spPr>
        <a:solidFill>
          <a:srgbClr val="FFFFFF"/>
        </a:solidFill>
        <a:ln w="3175">
          <a:noFill/>
          <a:prstDash val="solid"/>
        </a:ln>
      </c:spPr>
      <c:txPr>
        <a:bodyPr/>
        <a:lstStyle/>
        <a:p>
          <a:pPr>
            <a:defRPr sz="600" b="0" i="0" u="none" strike="noStrike" baseline="0">
              <a:solidFill>
                <a:srgbClr val="000000"/>
              </a:solidFill>
              <a:latin typeface="Arial"/>
              <a:ea typeface="Arial"/>
              <a:cs typeface="Arial"/>
            </a:defRPr>
          </a:pPr>
          <a:endParaRPr lang="lv-LV"/>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lv-LV"/>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397E4-DDFB-4B14-A510-9058DDC81241}" type="doc">
      <dgm:prSet loTypeId="urn:microsoft.com/office/officeart/2005/8/layout/hProcess7" loCatId="list" qsTypeId="urn:microsoft.com/office/officeart/2005/8/quickstyle/3d1" qsCatId="3D" csTypeId="urn:microsoft.com/office/officeart/2005/8/colors/accent1_2" csCatId="accent1" phldr="1"/>
      <dgm:spPr/>
      <dgm:t>
        <a:bodyPr/>
        <a:lstStyle/>
        <a:p>
          <a:endParaRPr lang="en-US"/>
        </a:p>
      </dgm:t>
    </dgm:pt>
    <dgm:pt modelId="{1EEE43D8-A4F8-4D50-BAAD-51947ACEB699}">
      <dgm:prSet phldrT="[Text]"/>
      <dgm:spPr/>
      <dgm:t>
        <a:bodyPr/>
        <a:lstStyle/>
        <a:p>
          <a:r>
            <a:rPr lang="lv-LV" dirty="0" smtClean="0"/>
            <a:t>Pavasaris</a:t>
          </a:r>
          <a:endParaRPr lang="en-US" dirty="0"/>
        </a:p>
      </dgm:t>
    </dgm:pt>
    <dgm:pt modelId="{5F268B82-BFD3-437A-A755-391E54A44F76}" type="parTrans" cxnId="{21D839D0-E31A-49A0-A27F-403F6A9F9B1F}">
      <dgm:prSet/>
      <dgm:spPr/>
      <dgm:t>
        <a:bodyPr/>
        <a:lstStyle/>
        <a:p>
          <a:endParaRPr lang="en-US"/>
        </a:p>
      </dgm:t>
    </dgm:pt>
    <dgm:pt modelId="{BD3140B0-08A4-48D4-AE74-DE49296F868D}" type="sibTrans" cxnId="{21D839D0-E31A-49A0-A27F-403F6A9F9B1F}">
      <dgm:prSet/>
      <dgm:spPr/>
      <dgm:t>
        <a:bodyPr/>
        <a:lstStyle/>
        <a:p>
          <a:endParaRPr lang="en-US"/>
        </a:p>
      </dgm:t>
    </dgm:pt>
    <dgm:pt modelId="{0F750046-1945-4B6C-A20C-03AE3EC46FAB}">
      <dgm:prSet phldrT="[Text]"/>
      <dgm:spPr/>
      <dgm:t>
        <a:bodyPr/>
        <a:lstStyle/>
        <a:p>
          <a:endParaRPr lang="lv-LV" dirty="0" smtClean="0"/>
        </a:p>
        <a:p>
          <a:endParaRPr lang="lv-LV" dirty="0" smtClean="0"/>
        </a:p>
        <a:p>
          <a:endParaRPr lang="lv-LV" dirty="0" smtClean="0"/>
        </a:p>
        <a:p>
          <a:r>
            <a:rPr lang="lv-LV" dirty="0" smtClean="0"/>
            <a:t>IDEJU HAKATONI, EKSPERTU SARUNAS</a:t>
          </a:r>
          <a:endParaRPr lang="en-US" dirty="0"/>
        </a:p>
      </dgm:t>
    </dgm:pt>
    <dgm:pt modelId="{3D301109-E321-4C7A-8D0B-AE08B58C04B3}" type="parTrans" cxnId="{8509D5DD-B417-4FA8-B837-E1E552DD5325}">
      <dgm:prSet/>
      <dgm:spPr/>
      <dgm:t>
        <a:bodyPr/>
        <a:lstStyle/>
        <a:p>
          <a:endParaRPr lang="en-US"/>
        </a:p>
      </dgm:t>
    </dgm:pt>
    <dgm:pt modelId="{2188817F-82C7-4E8C-B87B-881A3128A079}" type="sibTrans" cxnId="{8509D5DD-B417-4FA8-B837-E1E552DD5325}">
      <dgm:prSet/>
      <dgm:spPr/>
      <dgm:t>
        <a:bodyPr/>
        <a:lstStyle/>
        <a:p>
          <a:endParaRPr lang="en-US"/>
        </a:p>
      </dgm:t>
    </dgm:pt>
    <dgm:pt modelId="{EF91FC0F-F4E5-4B50-B40F-CFC1A00099C6}">
      <dgm:prSet phldrT="[Text]"/>
      <dgm:spPr/>
      <dgm:t>
        <a:bodyPr/>
        <a:lstStyle/>
        <a:p>
          <a:r>
            <a:rPr lang="lv-LV" dirty="0" smtClean="0"/>
            <a:t>Vasara</a:t>
          </a:r>
          <a:endParaRPr lang="en-US" dirty="0"/>
        </a:p>
      </dgm:t>
    </dgm:pt>
    <dgm:pt modelId="{FBC6CF09-D52E-4256-B196-F01FA803143D}" type="parTrans" cxnId="{A74CFE0C-A5FC-437E-B958-6C7BB52614CF}">
      <dgm:prSet/>
      <dgm:spPr/>
      <dgm:t>
        <a:bodyPr/>
        <a:lstStyle/>
        <a:p>
          <a:endParaRPr lang="en-US"/>
        </a:p>
      </dgm:t>
    </dgm:pt>
    <dgm:pt modelId="{976F5B5E-5C2D-48EA-A364-11B408043F25}" type="sibTrans" cxnId="{A74CFE0C-A5FC-437E-B958-6C7BB52614CF}">
      <dgm:prSet/>
      <dgm:spPr/>
      <dgm:t>
        <a:bodyPr/>
        <a:lstStyle/>
        <a:p>
          <a:endParaRPr lang="en-US"/>
        </a:p>
      </dgm:t>
    </dgm:pt>
    <dgm:pt modelId="{62D75DA7-D8F6-4E8A-AD44-B240F6339E73}">
      <dgm:prSet phldrT="[Text]"/>
      <dgm:spPr/>
      <dgm:t>
        <a:bodyPr/>
        <a:lstStyle/>
        <a:p>
          <a:endParaRPr lang="lv-LV" dirty="0" smtClean="0"/>
        </a:p>
        <a:p>
          <a:endParaRPr lang="lv-LV" dirty="0" smtClean="0"/>
        </a:p>
        <a:p>
          <a:endParaRPr lang="lv-LV" dirty="0" smtClean="0"/>
        </a:p>
        <a:p>
          <a:r>
            <a:rPr lang="lv-LV" dirty="0" smtClean="0"/>
            <a:t>ESOŠO DOKUMENTU REVĪZIJA UN VIDUSPOSMA IZVĒRTĒJUMS</a:t>
          </a:r>
          <a:endParaRPr lang="en-US" dirty="0"/>
        </a:p>
      </dgm:t>
    </dgm:pt>
    <dgm:pt modelId="{79EDA888-D6F2-4D0A-B534-92EC5DCACCD6}" type="parTrans" cxnId="{D3995D1C-33F7-4557-88AF-3FA6C971DB1E}">
      <dgm:prSet/>
      <dgm:spPr/>
      <dgm:t>
        <a:bodyPr/>
        <a:lstStyle/>
        <a:p>
          <a:endParaRPr lang="en-US"/>
        </a:p>
      </dgm:t>
    </dgm:pt>
    <dgm:pt modelId="{F4269AA6-72B1-426C-A66C-7EBE31AEBD58}" type="sibTrans" cxnId="{D3995D1C-33F7-4557-88AF-3FA6C971DB1E}">
      <dgm:prSet/>
      <dgm:spPr/>
      <dgm:t>
        <a:bodyPr/>
        <a:lstStyle/>
        <a:p>
          <a:endParaRPr lang="en-US"/>
        </a:p>
      </dgm:t>
    </dgm:pt>
    <dgm:pt modelId="{938AC867-8DCD-42A5-B3FB-3D2693CE6081}">
      <dgm:prSet phldrT="[Text]"/>
      <dgm:spPr/>
      <dgm:t>
        <a:bodyPr/>
        <a:lstStyle/>
        <a:p>
          <a:r>
            <a:rPr lang="lv-LV" dirty="0" smtClean="0"/>
            <a:t>Rudens</a:t>
          </a:r>
          <a:endParaRPr lang="en-US" dirty="0"/>
        </a:p>
      </dgm:t>
    </dgm:pt>
    <dgm:pt modelId="{389D31C2-DC2C-4F23-8FE3-6AFEB8E55F42}" type="parTrans" cxnId="{5B53706F-FC80-4E05-95DE-4DDF25227DCB}">
      <dgm:prSet/>
      <dgm:spPr/>
      <dgm:t>
        <a:bodyPr/>
        <a:lstStyle/>
        <a:p>
          <a:endParaRPr lang="en-US"/>
        </a:p>
      </dgm:t>
    </dgm:pt>
    <dgm:pt modelId="{9FEE06FD-1DAA-4552-8AD5-52D6B3101614}" type="sibTrans" cxnId="{5B53706F-FC80-4E05-95DE-4DDF25227DCB}">
      <dgm:prSet/>
      <dgm:spPr/>
      <dgm:t>
        <a:bodyPr/>
        <a:lstStyle/>
        <a:p>
          <a:endParaRPr lang="en-US"/>
        </a:p>
      </dgm:t>
    </dgm:pt>
    <dgm:pt modelId="{3E3ACEA3-77F1-4322-9A2E-442F329936DD}">
      <dgm:prSet phldrT="[Text]"/>
      <dgm:spPr/>
      <dgm:t>
        <a:bodyPr/>
        <a:lstStyle/>
        <a:p>
          <a:endParaRPr lang="lv-LV" dirty="0" smtClean="0"/>
        </a:p>
        <a:p>
          <a:endParaRPr lang="lv-LV" dirty="0" smtClean="0"/>
        </a:p>
        <a:p>
          <a:endParaRPr lang="lv-LV" dirty="0" smtClean="0"/>
        </a:p>
        <a:p>
          <a:r>
            <a:rPr lang="lv-LV" dirty="0" smtClean="0"/>
            <a:t>REFORMU VIRZIENU IZSTRĀDE UN PLAŠAS KONSULTĀCIJAS</a:t>
          </a:r>
          <a:endParaRPr lang="en-US" dirty="0"/>
        </a:p>
      </dgm:t>
    </dgm:pt>
    <dgm:pt modelId="{3D50402E-EDA9-4A20-A7A9-174A0ADAAA42}" type="parTrans" cxnId="{E5DEE48F-8CCA-42E7-9847-C990F6FC5F1A}">
      <dgm:prSet/>
      <dgm:spPr/>
      <dgm:t>
        <a:bodyPr/>
        <a:lstStyle/>
        <a:p>
          <a:endParaRPr lang="en-US"/>
        </a:p>
      </dgm:t>
    </dgm:pt>
    <dgm:pt modelId="{1477A1F2-C33E-4064-80E1-A38A7A625A6E}" type="sibTrans" cxnId="{E5DEE48F-8CCA-42E7-9847-C990F6FC5F1A}">
      <dgm:prSet/>
      <dgm:spPr/>
      <dgm:t>
        <a:bodyPr/>
        <a:lstStyle/>
        <a:p>
          <a:endParaRPr lang="en-US"/>
        </a:p>
      </dgm:t>
    </dgm:pt>
    <dgm:pt modelId="{B7AFA046-B927-48A5-A731-403BE11AE702}">
      <dgm:prSet phldrT="[Text]"/>
      <dgm:spPr/>
      <dgm:t>
        <a:bodyPr/>
        <a:lstStyle/>
        <a:p>
          <a:r>
            <a:rPr lang="lv-LV" dirty="0" smtClean="0"/>
            <a:t>Ziema</a:t>
          </a:r>
          <a:endParaRPr lang="en-US" dirty="0"/>
        </a:p>
      </dgm:t>
    </dgm:pt>
    <dgm:pt modelId="{19367B00-2F27-4627-8A42-AA11EB078FFA}" type="parTrans" cxnId="{8E1C796A-47F1-4D4B-AD43-5089A060B8E7}">
      <dgm:prSet/>
      <dgm:spPr/>
      <dgm:t>
        <a:bodyPr/>
        <a:lstStyle/>
        <a:p>
          <a:endParaRPr lang="en-US"/>
        </a:p>
      </dgm:t>
    </dgm:pt>
    <dgm:pt modelId="{2A70590C-60E9-415D-80EC-F33B15A97259}" type="sibTrans" cxnId="{8E1C796A-47F1-4D4B-AD43-5089A060B8E7}">
      <dgm:prSet/>
      <dgm:spPr/>
      <dgm:t>
        <a:bodyPr/>
        <a:lstStyle/>
        <a:p>
          <a:endParaRPr lang="en-US"/>
        </a:p>
      </dgm:t>
    </dgm:pt>
    <dgm:pt modelId="{7B279D5C-E06D-426D-BBA5-97E6061F3A4C}">
      <dgm:prSet phldrT="[Text]"/>
      <dgm:spPr/>
      <dgm:t>
        <a:bodyPr/>
        <a:lstStyle/>
        <a:p>
          <a:endParaRPr lang="lv-LV" dirty="0" smtClean="0"/>
        </a:p>
        <a:p>
          <a:endParaRPr lang="lv-LV" dirty="0" smtClean="0"/>
        </a:p>
        <a:p>
          <a:endParaRPr lang="lv-LV" dirty="0" smtClean="0"/>
        </a:p>
        <a:p>
          <a:endParaRPr lang="lv-LV" dirty="0" smtClean="0"/>
        </a:p>
        <a:p>
          <a:r>
            <a:rPr lang="lv-LV" dirty="0" smtClean="0"/>
            <a:t>ANALĪZE, PLĀNA DRAFTĒŠANA</a:t>
          </a:r>
          <a:endParaRPr lang="en-US" dirty="0"/>
        </a:p>
      </dgm:t>
    </dgm:pt>
    <dgm:pt modelId="{6B573C36-CC2D-4AF5-882C-1E584D2CBF04}" type="parTrans" cxnId="{E7130D7C-4ADC-4B97-9A3D-0731FE935FC1}">
      <dgm:prSet/>
      <dgm:spPr/>
      <dgm:t>
        <a:bodyPr/>
        <a:lstStyle/>
        <a:p>
          <a:endParaRPr lang="en-US"/>
        </a:p>
      </dgm:t>
    </dgm:pt>
    <dgm:pt modelId="{2AB4ED22-07E5-4888-8D86-063A784C33E4}" type="sibTrans" cxnId="{E7130D7C-4ADC-4B97-9A3D-0731FE935FC1}">
      <dgm:prSet/>
      <dgm:spPr/>
      <dgm:t>
        <a:bodyPr/>
        <a:lstStyle/>
        <a:p>
          <a:endParaRPr lang="en-US"/>
        </a:p>
      </dgm:t>
    </dgm:pt>
    <dgm:pt modelId="{3FD7BF62-29F5-4B7A-8950-EB39D4E7D881}" type="pres">
      <dgm:prSet presAssocID="{9DB397E4-DDFB-4B14-A510-9058DDC81241}" presName="Name0" presStyleCnt="0">
        <dgm:presLayoutVars>
          <dgm:dir/>
          <dgm:animLvl val="lvl"/>
          <dgm:resizeHandles val="exact"/>
        </dgm:presLayoutVars>
      </dgm:prSet>
      <dgm:spPr/>
      <dgm:t>
        <a:bodyPr/>
        <a:lstStyle/>
        <a:p>
          <a:endParaRPr lang="en-US"/>
        </a:p>
      </dgm:t>
    </dgm:pt>
    <dgm:pt modelId="{8A3A461B-D8C0-4083-A994-293D252C39DB}" type="pres">
      <dgm:prSet presAssocID="{1EEE43D8-A4F8-4D50-BAAD-51947ACEB699}" presName="compositeNode" presStyleCnt="0">
        <dgm:presLayoutVars>
          <dgm:bulletEnabled val="1"/>
        </dgm:presLayoutVars>
      </dgm:prSet>
      <dgm:spPr/>
      <dgm:t>
        <a:bodyPr/>
        <a:lstStyle/>
        <a:p>
          <a:endParaRPr lang="lv-LV"/>
        </a:p>
      </dgm:t>
    </dgm:pt>
    <dgm:pt modelId="{F5BDB45F-3BEF-4C4D-BBA0-903E7ECD5CC9}" type="pres">
      <dgm:prSet presAssocID="{1EEE43D8-A4F8-4D50-BAAD-51947ACEB699}" presName="bgRect" presStyleLbl="node1" presStyleIdx="0" presStyleCnt="4"/>
      <dgm:spPr/>
      <dgm:t>
        <a:bodyPr/>
        <a:lstStyle/>
        <a:p>
          <a:endParaRPr lang="en-US"/>
        </a:p>
      </dgm:t>
    </dgm:pt>
    <dgm:pt modelId="{CF0344EB-C709-473F-9219-B84B265092A7}" type="pres">
      <dgm:prSet presAssocID="{1EEE43D8-A4F8-4D50-BAAD-51947ACEB699}" presName="parentNode" presStyleLbl="node1" presStyleIdx="0" presStyleCnt="4">
        <dgm:presLayoutVars>
          <dgm:chMax val="0"/>
          <dgm:bulletEnabled val="1"/>
        </dgm:presLayoutVars>
      </dgm:prSet>
      <dgm:spPr/>
      <dgm:t>
        <a:bodyPr/>
        <a:lstStyle/>
        <a:p>
          <a:endParaRPr lang="en-US"/>
        </a:p>
      </dgm:t>
    </dgm:pt>
    <dgm:pt modelId="{54F40FE2-0B1A-4E06-A728-ED6FBCC6921A}" type="pres">
      <dgm:prSet presAssocID="{1EEE43D8-A4F8-4D50-BAAD-51947ACEB699}" presName="childNode" presStyleLbl="node1" presStyleIdx="0" presStyleCnt="4">
        <dgm:presLayoutVars>
          <dgm:bulletEnabled val="1"/>
        </dgm:presLayoutVars>
      </dgm:prSet>
      <dgm:spPr/>
      <dgm:t>
        <a:bodyPr/>
        <a:lstStyle/>
        <a:p>
          <a:endParaRPr lang="en-US"/>
        </a:p>
      </dgm:t>
    </dgm:pt>
    <dgm:pt modelId="{9BA335CF-45A4-4264-937F-67D0F32DD9BE}" type="pres">
      <dgm:prSet presAssocID="{BD3140B0-08A4-48D4-AE74-DE49296F868D}" presName="hSp" presStyleCnt="0"/>
      <dgm:spPr/>
      <dgm:t>
        <a:bodyPr/>
        <a:lstStyle/>
        <a:p>
          <a:endParaRPr lang="lv-LV"/>
        </a:p>
      </dgm:t>
    </dgm:pt>
    <dgm:pt modelId="{51AA6402-55B1-447E-82FD-BDC613C49A26}" type="pres">
      <dgm:prSet presAssocID="{BD3140B0-08A4-48D4-AE74-DE49296F868D}" presName="vProcSp" presStyleCnt="0"/>
      <dgm:spPr/>
      <dgm:t>
        <a:bodyPr/>
        <a:lstStyle/>
        <a:p>
          <a:endParaRPr lang="lv-LV"/>
        </a:p>
      </dgm:t>
    </dgm:pt>
    <dgm:pt modelId="{AA5D1D8D-0870-4104-9A5B-0A81160F19CF}" type="pres">
      <dgm:prSet presAssocID="{BD3140B0-08A4-48D4-AE74-DE49296F868D}" presName="vSp1" presStyleCnt="0"/>
      <dgm:spPr/>
      <dgm:t>
        <a:bodyPr/>
        <a:lstStyle/>
        <a:p>
          <a:endParaRPr lang="lv-LV"/>
        </a:p>
      </dgm:t>
    </dgm:pt>
    <dgm:pt modelId="{CA3E7900-6459-453D-9483-CF1428B0F345}" type="pres">
      <dgm:prSet presAssocID="{BD3140B0-08A4-48D4-AE74-DE49296F868D}" presName="simulatedConn" presStyleLbl="solidFgAcc1" presStyleIdx="0" presStyleCnt="3"/>
      <dgm:spPr/>
      <dgm:t>
        <a:bodyPr/>
        <a:lstStyle/>
        <a:p>
          <a:endParaRPr lang="lv-LV"/>
        </a:p>
      </dgm:t>
    </dgm:pt>
    <dgm:pt modelId="{B04FC624-D341-4FFA-9DCE-E562A507849E}" type="pres">
      <dgm:prSet presAssocID="{BD3140B0-08A4-48D4-AE74-DE49296F868D}" presName="vSp2" presStyleCnt="0"/>
      <dgm:spPr/>
      <dgm:t>
        <a:bodyPr/>
        <a:lstStyle/>
        <a:p>
          <a:endParaRPr lang="lv-LV"/>
        </a:p>
      </dgm:t>
    </dgm:pt>
    <dgm:pt modelId="{C1D75C52-5007-4BD1-B358-45927F781868}" type="pres">
      <dgm:prSet presAssocID="{BD3140B0-08A4-48D4-AE74-DE49296F868D}" presName="sibTrans" presStyleCnt="0"/>
      <dgm:spPr/>
      <dgm:t>
        <a:bodyPr/>
        <a:lstStyle/>
        <a:p>
          <a:endParaRPr lang="lv-LV"/>
        </a:p>
      </dgm:t>
    </dgm:pt>
    <dgm:pt modelId="{52B45CD1-0B45-4A6E-B0CD-4B1B3AB154AC}" type="pres">
      <dgm:prSet presAssocID="{EF91FC0F-F4E5-4B50-B40F-CFC1A00099C6}" presName="compositeNode" presStyleCnt="0">
        <dgm:presLayoutVars>
          <dgm:bulletEnabled val="1"/>
        </dgm:presLayoutVars>
      </dgm:prSet>
      <dgm:spPr/>
      <dgm:t>
        <a:bodyPr/>
        <a:lstStyle/>
        <a:p>
          <a:endParaRPr lang="lv-LV"/>
        </a:p>
      </dgm:t>
    </dgm:pt>
    <dgm:pt modelId="{0B980248-1F98-4CD2-9C4C-B245029373FD}" type="pres">
      <dgm:prSet presAssocID="{EF91FC0F-F4E5-4B50-B40F-CFC1A00099C6}" presName="bgRect" presStyleLbl="node1" presStyleIdx="1" presStyleCnt="4"/>
      <dgm:spPr/>
      <dgm:t>
        <a:bodyPr/>
        <a:lstStyle/>
        <a:p>
          <a:endParaRPr lang="en-US"/>
        </a:p>
      </dgm:t>
    </dgm:pt>
    <dgm:pt modelId="{C47AFCE6-78B9-4F33-90E2-A3580A21554B}" type="pres">
      <dgm:prSet presAssocID="{EF91FC0F-F4E5-4B50-B40F-CFC1A00099C6}" presName="parentNode" presStyleLbl="node1" presStyleIdx="1" presStyleCnt="4">
        <dgm:presLayoutVars>
          <dgm:chMax val="0"/>
          <dgm:bulletEnabled val="1"/>
        </dgm:presLayoutVars>
      </dgm:prSet>
      <dgm:spPr/>
      <dgm:t>
        <a:bodyPr/>
        <a:lstStyle/>
        <a:p>
          <a:endParaRPr lang="en-US"/>
        </a:p>
      </dgm:t>
    </dgm:pt>
    <dgm:pt modelId="{20D1B283-9C22-41BF-ADF9-B15E38236831}" type="pres">
      <dgm:prSet presAssocID="{EF91FC0F-F4E5-4B50-B40F-CFC1A00099C6}" presName="childNode" presStyleLbl="node1" presStyleIdx="1" presStyleCnt="4">
        <dgm:presLayoutVars>
          <dgm:bulletEnabled val="1"/>
        </dgm:presLayoutVars>
      </dgm:prSet>
      <dgm:spPr/>
      <dgm:t>
        <a:bodyPr/>
        <a:lstStyle/>
        <a:p>
          <a:endParaRPr lang="en-US"/>
        </a:p>
      </dgm:t>
    </dgm:pt>
    <dgm:pt modelId="{A0AFA90C-CBD1-401D-A8FD-6A54577C598D}" type="pres">
      <dgm:prSet presAssocID="{976F5B5E-5C2D-48EA-A364-11B408043F25}" presName="hSp" presStyleCnt="0"/>
      <dgm:spPr/>
      <dgm:t>
        <a:bodyPr/>
        <a:lstStyle/>
        <a:p>
          <a:endParaRPr lang="lv-LV"/>
        </a:p>
      </dgm:t>
    </dgm:pt>
    <dgm:pt modelId="{B8D31E9A-4716-471E-A993-8C242D8C0323}" type="pres">
      <dgm:prSet presAssocID="{976F5B5E-5C2D-48EA-A364-11B408043F25}" presName="vProcSp" presStyleCnt="0"/>
      <dgm:spPr/>
      <dgm:t>
        <a:bodyPr/>
        <a:lstStyle/>
        <a:p>
          <a:endParaRPr lang="lv-LV"/>
        </a:p>
      </dgm:t>
    </dgm:pt>
    <dgm:pt modelId="{49243762-B1F2-4D72-A771-79B41C6CA669}" type="pres">
      <dgm:prSet presAssocID="{976F5B5E-5C2D-48EA-A364-11B408043F25}" presName="vSp1" presStyleCnt="0"/>
      <dgm:spPr/>
      <dgm:t>
        <a:bodyPr/>
        <a:lstStyle/>
        <a:p>
          <a:endParaRPr lang="lv-LV"/>
        </a:p>
      </dgm:t>
    </dgm:pt>
    <dgm:pt modelId="{70931C5E-D284-42E1-83E5-B494635D57AF}" type="pres">
      <dgm:prSet presAssocID="{976F5B5E-5C2D-48EA-A364-11B408043F25}" presName="simulatedConn" presStyleLbl="solidFgAcc1" presStyleIdx="1" presStyleCnt="3"/>
      <dgm:spPr/>
      <dgm:t>
        <a:bodyPr/>
        <a:lstStyle/>
        <a:p>
          <a:endParaRPr lang="lv-LV"/>
        </a:p>
      </dgm:t>
    </dgm:pt>
    <dgm:pt modelId="{05335012-136F-4EC5-866D-CA093E98D2EE}" type="pres">
      <dgm:prSet presAssocID="{976F5B5E-5C2D-48EA-A364-11B408043F25}" presName="vSp2" presStyleCnt="0"/>
      <dgm:spPr/>
      <dgm:t>
        <a:bodyPr/>
        <a:lstStyle/>
        <a:p>
          <a:endParaRPr lang="lv-LV"/>
        </a:p>
      </dgm:t>
    </dgm:pt>
    <dgm:pt modelId="{68A69104-8AED-40FE-8FC8-183E5E216B2C}" type="pres">
      <dgm:prSet presAssocID="{976F5B5E-5C2D-48EA-A364-11B408043F25}" presName="sibTrans" presStyleCnt="0"/>
      <dgm:spPr/>
      <dgm:t>
        <a:bodyPr/>
        <a:lstStyle/>
        <a:p>
          <a:endParaRPr lang="lv-LV"/>
        </a:p>
      </dgm:t>
    </dgm:pt>
    <dgm:pt modelId="{09FCBDEB-54AA-4AF3-90F0-65BE9F847A08}" type="pres">
      <dgm:prSet presAssocID="{938AC867-8DCD-42A5-B3FB-3D2693CE6081}" presName="compositeNode" presStyleCnt="0">
        <dgm:presLayoutVars>
          <dgm:bulletEnabled val="1"/>
        </dgm:presLayoutVars>
      </dgm:prSet>
      <dgm:spPr/>
      <dgm:t>
        <a:bodyPr/>
        <a:lstStyle/>
        <a:p>
          <a:endParaRPr lang="lv-LV"/>
        </a:p>
      </dgm:t>
    </dgm:pt>
    <dgm:pt modelId="{04A74CCF-79DC-45B6-97BE-1205F0AC8A5E}" type="pres">
      <dgm:prSet presAssocID="{938AC867-8DCD-42A5-B3FB-3D2693CE6081}" presName="bgRect" presStyleLbl="node1" presStyleIdx="2" presStyleCnt="4"/>
      <dgm:spPr/>
      <dgm:t>
        <a:bodyPr/>
        <a:lstStyle/>
        <a:p>
          <a:endParaRPr lang="en-US"/>
        </a:p>
      </dgm:t>
    </dgm:pt>
    <dgm:pt modelId="{01398390-BCA3-4803-97B1-24B6DE3DE313}" type="pres">
      <dgm:prSet presAssocID="{938AC867-8DCD-42A5-B3FB-3D2693CE6081}" presName="parentNode" presStyleLbl="node1" presStyleIdx="2" presStyleCnt="4">
        <dgm:presLayoutVars>
          <dgm:chMax val="0"/>
          <dgm:bulletEnabled val="1"/>
        </dgm:presLayoutVars>
      </dgm:prSet>
      <dgm:spPr/>
      <dgm:t>
        <a:bodyPr/>
        <a:lstStyle/>
        <a:p>
          <a:endParaRPr lang="en-US"/>
        </a:p>
      </dgm:t>
    </dgm:pt>
    <dgm:pt modelId="{32A4D138-7F89-4D52-8B9C-9FD246C48B58}" type="pres">
      <dgm:prSet presAssocID="{938AC867-8DCD-42A5-B3FB-3D2693CE6081}" presName="childNode" presStyleLbl="node1" presStyleIdx="2" presStyleCnt="4">
        <dgm:presLayoutVars>
          <dgm:bulletEnabled val="1"/>
        </dgm:presLayoutVars>
      </dgm:prSet>
      <dgm:spPr/>
      <dgm:t>
        <a:bodyPr/>
        <a:lstStyle/>
        <a:p>
          <a:endParaRPr lang="en-US"/>
        </a:p>
      </dgm:t>
    </dgm:pt>
    <dgm:pt modelId="{7BFA4A35-C2E6-4A01-BB5A-60F099CC5C46}" type="pres">
      <dgm:prSet presAssocID="{9FEE06FD-1DAA-4552-8AD5-52D6B3101614}" presName="hSp" presStyleCnt="0"/>
      <dgm:spPr/>
      <dgm:t>
        <a:bodyPr/>
        <a:lstStyle/>
        <a:p>
          <a:endParaRPr lang="lv-LV"/>
        </a:p>
      </dgm:t>
    </dgm:pt>
    <dgm:pt modelId="{29171647-8D56-4410-B0DC-6DC2D80D740D}" type="pres">
      <dgm:prSet presAssocID="{9FEE06FD-1DAA-4552-8AD5-52D6B3101614}" presName="vProcSp" presStyleCnt="0"/>
      <dgm:spPr/>
      <dgm:t>
        <a:bodyPr/>
        <a:lstStyle/>
        <a:p>
          <a:endParaRPr lang="lv-LV"/>
        </a:p>
      </dgm:t>
    </dgm:pt>
    <dgm:pt modelId="{59864EA8-D11E-464A-8ACF-D1EC35273651}" type="pres">
      <dgm:prSet presAssocID="{9FEE06FD-1DAA-4552-8AD5-52D6B3101614}" presName="vSp1" presStyleCnt="0"/>
      <dgm:spPr/>
      <dgm:t>
        <a:bodyPr/>
        <a:lstStyle/>
        <a:p>
          <a:endParaRPr lang="lv-LV"/>
        </a:p>
      </dgm:t>
    </dgm:pt>
    <dgm:pt modelId="{C549F7FB-C2DB-4E96-BC8A-2BC00D1BD008}" type="pres">
      <dgm:prSet presAssocID="{9FEE06FD-1DAA-4552-8AD5-52D6B3101614}" presName="simulatedConn" presStyleLbl="solidFgAcc1" presStyleIdx="2" presStyleCnt="3"/>
      <dgm:spPr/>
      <dgm:t>
        <a:bodyPr/>
        <a:lstStyle/>
        <a:p>
          <a:endParaRPr lang="lv-LV"/>
        </a:p>
      </dgm:t>
    </dgm:pt>
    <dgm:pt modelId="{CE8ED9D2-0D72-4BE6-A3C8-FCCDA3900AFB}" type="pres">
      <dgm:prSet presAssocID="{9FEE06FD-1DAA-4552-8AD5-52D6B3101614}" presName="vSp2" presStyleCnt="0"/>
      <dgm:spPr/>
      <dgm:t>
        <a:bodyPr/>
        <a:lstStyle/>
        <a:p>
          <a:endParaRPr lang="lv-LV"/>
        </a:p>
      </dgm:t>
    </dgm:pt>
    <dgm:pt modelId="{91BC064C-4345-4FF2-BDBE-D3A36D4120F0}" type="pres">
      <dgm:prSet presAssocID="{9FEE06FD-1DAA-4552-8AD5-52D6B3101614}" presName="sibTrans" presStyleCnt="0"/>
      <dgm:spPr/>
      <dgm:t>
        <a:bodyPr/>
        <a:lstStyle/>
        <a:p>
          <a:endParaRPr lang="lv-LV"/>
        </a:p>
      </dgm:t>
    </dgm:pt>
    <dgm:pt modelId="{5C117449-6C38-40C1-8588-771F817B054A}" type="pres">
      <dgm:prSet presAssocID="{B7AFA046-B927-48A5-A731-403BE11AE702}" presName="compositeNode" presStyleCnt="0">
        <dgm:presLayoutVars>
          <dgm:bulletEnabled val="1"/>
        </dgm:presLayoutVars>
      </dgm:prSet>
      <dgm:spPr/>
      <dgm:t>
        <a:bodyPr/>
        <a:lstStyle/>
        <a:p>
          <a:endParaRPr lang="lv-LV"/>
        </a:p>
      </dgm:t>
    </dgm:pt>
    <dgm:pt modelId="{9B5701D5-300B-495C-A96D-6410274EA0EA}" type="pres">
      <dgm:prSet presAssocID="{B7AFA046-B927-48A5-A731-403BE11AE702}" presName="bgRect" presStyleLbl="node1" presStyleIdx="3" presStyleCnt="4"/>
      <dgm:spPr/>
      <dgm:t>
        <a:bodyPr/>
        <a:lstStyle/>
        <a:p>
          <a:endParaRPr lang="en-US"/>
        </a:p>
      </dgm:t>
    </dgm:pt>
    <dgm:pt modelId="{82CD556D-3BBF-43B2-8C4F-21B08EAF90F8}" type="pres">
      <dgm:prSet presAssocID="{B7AFA046-B927-48A5-A731-403BE11AE702}" presName="parentNode" presStyleLbl="node1" presStyleIdx="3" presStyleCnt="4">
        <dgm:presLayoutVars>
          <dgm:chMax val="0"/>
          <dgm:bulletEnabled val="1"/>
        </dgm:presLayoutVars>
      </dgm:prSet>
      <dgm:spPr/>
      <dgm:t>
        <a:bodyPr/>
        <a:lstStyle/>
        <a:p>
          <a:endParaRPr lang="en-US"/>
        </a:p>
      </dgm:t>
    </dgm:pt>
    <dgm:pt modelId="{2CE70858-49FE-42E3-A4B6-DDEA9E8BDE18}" type="pres">
      <dgm:prSet presAssocID="{B7AFA046-B927-48A5-A731-403BE11AE702}" presName="childNode" presStyleLbl="node1" presStyleIdx="3" presStyleCnt="4">
        <dgm:presLayoutVars>
          <dgm:bulletEnabled val="1"/>
        </dgm:presLayoutVars>
      </dgm:prSet>
      <dgm:spPr/>
      <dgm:t>
        <a:bodyPr/>
        <a:lstStyle/>
        <a:p>
          <a:endParaRPr lang="en-US"/>
        </a:p>
      </dgm:t>
    </dgm:pt>
  </dgm:ptLst>
  <dgm:cxnLst>
    <dgm:cxn modelId="{E7130D7C-4ADC-4B97-9A3D-0731FE935FC1}" srcId="{B7AFA046-B927-48A5-A731-403BE11AE702}" destId="{7B279D5C-E06D-426D-BBA5-97E6061F3A4C}" srcOrd="0" destOrd="0" parTransId="{6B573C36-CC2D-4AF5-882C-1E584D2CBF04}" sibTransId="{2AB4ED22-07E5-4888-8D86-063A784C33E4}"/>
    <dgm:cxn modelId="{8509D5DD-B417-4FA8-B837-E1E552DD5325}" srcId="{1EEE43D8-A4F8-4D50-BAAD-51947ACEB699}" destId="{0F750046-1945-4B6C-A20C-03AE3EC46FAB}" srcOrd="0" destOrd="0" parTransId="{3D301109-E321-4C7A-8D0B-AE08B58C04B3}" sibTransId="{2188817F-82C7-4E8C-B87B-881A3128A079}"/>
    <dgm:cxn modelId="{B384F005-029E-4D2A-ADA6-1E34F15740AD}" type="presOf" srcId="{9DB397E4-DDFB-4B14-A510-9058DDC81241}" destId="{3FD7BF62-29F5-4B7A-8950-EB39D4E7D881}" srcOrd="0" destOrd="0" presId="urn:microsoft.com/office/officeart/2005/8/layout/hProcess7"/>
    <dgm:cxn modelId="{5B53706F-FC80-4E05-95DE-4DDF25227DCB}" srcId="{9DB397E4-DDFB-4B14-A510-9058DDC81241}" destId="{938AC867-8DCD-42A5-B3FB-3D2693CE6081}" srcOrd="2" destOrd="0" parTransId="{389D31C2-DC2C-4F23-8FE3-6AFEB8E55F42}" sibTransId="{9FEE06FD-1DAA-4552-8AD5-52D6B3101614}"/>
    <dgm:cxn modelId="{58269FF7-71DA-4701-A975-EA9D42705463}" type="presOf" srcId="{3E3ACEA3-77F1-4322-9A2E-442F329936DD}" destId="{32A4D138-7F89-4D52-8B9C-9FD246C48B58}" srcOrd="0" destOrd="0" presId="urn:microsoft.com/office/officeart/2005/8/layout/hProcess7"/>
    <dgm:cxn modelId="{EBB15A63-5317-46BC-95A8-E722AF48242C}" type="presOf" srcId="{938AC867-8DCD-42A5-B3FB-3D2693CE6081}" destId="{01398390-BCA3-4803-97B1-24B6DE3DE313}" srcOrd="1" destOrd="0" presId="urn:microsoft.com/office/officeart/2005/8/layout/hProcess7"/>
    <dgm:cxn modelId="{3EB7F264-9493-4B27-B3A1-47F1843BC6C5}" type="presOf" srcId="{EF91FC0F-F4E5-4B50-B40F-CFC1A00099C6}" destId="{C47AFCE6-78B9-4F33-90E2-A3580A21554B}" srcOrd="1" destOrd="0" presId="urn:microsoft.com/office/officeart/2005/8/layout/hProcess7"/>
    <dgm:cxn modelId="{21B39D37-7D3D-4DAD-B0AB-9C17E1B5282C}" type="presOf" srcId="{B7AFA046-B927-48A5-A731-403BE11AE702}" destId="{82CD556D-3BBF-43B2-8C4F-21B08EAF90F8}" srcOrd="1" destOrd="0" presId="urn:microsoft.com/office/officeart/2005/8/layout/hProcess7"/>
    <dgm:cxn modelId="{4497313E-B43F-40C3-B85E-1A59E6C4D42F}" type="presOf" srcId="{1EEE43D8-A4F8-4D50-BAAD-51947ACEB699}" destId="{CF0344EB-C709-473F-9219-B84B265092A7}" srcOrd="1" destOrd="0" presId="urn:microsoft.com/office/officeart/2005/8/layout/hProcess7"/>
    <dgm:cxn modelId="{21D839D0-E31A-49A0-A27F-403F6A9F9B1F}" srcId="{9DB397E4-DDFB-4B14-A510-9058DDC81241}" destId="{1EEE43D8-A4F8-4D50-BAAD-51947ACEB699}" srcOrd="0" destOrd="0" parTransId="{5F268B82-BFD3-437A-A755-391E54A44F76}" sibTransId="{BD3140B0-08A4-48D4-AE74-DE49296F868D}"/>
    <dgm:cxn modelId="{D3995D1C-33F7-4557-88AF-3FA6C971DB1E}" srcId="{EF91FC0F-F4E5-4B50-B40F-CFC1A00099C6}" destId="{62D75DA7-D8F6-4E8A-AD44-B240F6339E73}" srcOrd="0" destOrd="0" parTransId="{79EDA888-D6F2-4D0A-B534-92EC5DCACCD6}" sibTransId="{F4269AA6-72B1-426C-A66C-7EBE31AEBD58}"/>
    <dgm:cxn modelId="{E5DEE48F-8CCA-42E7-9847-C990F6FC5F1A}" srcId="{938AC867-8DCD-42A5-B3FB-3D2693CE6081}" destId="{3E3ACEA3-77F1-4322-9A2E-442F329936DD}" srcOrd="0" destOrd="0" parTransId="{3D50402E-EDA9-4A20-A7A9-174A0ADAAA42}" sibTransId="{1477A1F2-C33E-4064-80E1-A38A7A625A6E}"/>
    <dgm:cxn modelId="{A965366F-15D4-477E-BED9-63C5D34883DC}" type="presOf" srcId="{0F750046-1945-4B6C-A20C-03AE3EC46FAB}" destId="{54F40FE2-0B1A-4E06-A728-ED6FBCC6921A}" srcOrd="0" destOrd="0" presId="urn:microsoft.com/office/officeart/2005/8/layout/hProcess7"/>
    <dgm:cxn modelId="{A74CFE0C-A5FC-437E-B958-6C7BB52614CF}" srcId="{9DB397E4-DDFB-4B14-A510-9058DDC81241}" destId="{EF91FC0F-F4E5-4B50-B40F-CFC1A00099C6}" srcOrd="1" destOrd="0" parTransId="{FBC6CF09-D52E-4256-B196-F01FA803143D}" sibTransId="{976F5B5E-5C2D-48EA-A364-11B408043F25}"/>
    <dgm:cxn modelId="{4DD7BB1F-626F-4153-AE26-BDDAE2480D56}" type="presOf" srcId="{B7AFA046-B927-48A5-A731-403BE11AE702}" destId="{9B5701D5-300B-495C-A96D-6410274EA0EA}" srcOrd="0" destOrd="0" presId="urn:microsoft.com/office/officeart/2005/8/layout/hProcess7"/>
    <dgm:cxn modelId="{B4B8F3C7-EAB3-4CA6-BCC2-8576FDB7B2A9}" type="presOf" srcId="{EF91FC0F-F4E5-4B50-B40F-CFC1A00099C6}" destId="{0B980248-1F98-4CD2-9C4C-B245029373FD}" srcOrd="0" destOrd="0" presId="urn:microsoft.com/office/officeart/2005/8/layout/hProcess7"/>
    <dgm:cxn modelId="{C1428302-7325-480A-834C-ED8421CE3F88}" type="presOf" srcId="{7B279D5C-E06D-426D-BBA5-97E6061F3A4C}" destId="{2CE70858-49FE-42E3-A4B6-DDEA9E8BDE18}" srcOrd="0" destOrd="0" presId="urn:microsoft.com/office/officeart/2005/8/layout/hProcess7"/>
    <dgm:cxn modelId="{167C8095-A86D-452D-8AF7-A15F4890226B}" type="presOf" srcId="{1EEE43D8-A4F8-4D50-BAAD-51947ACEB699}" destId="{F5BDB45F-3BEF-4C4D-BBA0-903E7ECD5CC9}" srcOrd="0" destOrd="0" presId="urn:microsoft.com/office/officeart/2005/8/layout/hProcess7"/>
    <dgm:cxn modelId="{20CCF9A2-E5C6-4B82-A6D1-BAD3C7A218CA}" type="presOf" srcId="{62D75DA7-D8F6-4E8A-AD44-B240F6339E73}" destId="{20D1B283-9C22-41BF-ADF9-B15E38236831}" srcOrd="0" destOrd="0" presId="urn:microsoft.com/office/officeart/2005/8/layout/hProcess7"/>
    <dgm:cxn modelId="{52AB85E1-2AE1-4A1D-84E4-71B3CB8CBF97}" type="presOf" srcId="{938AC867-8DCD-42A5-B3FB-3D2693CE6081}" destId="{04A74CCF-79DC-45B6-97BE-1205F0AC8A5E}" srcOrd="0" destOrd="0" presId="urn:microsoft.com/office/officeart/2005/8/layout/hProcess7"/>
    <dgm:cxn modelId="{8E1C796A-47F1-4D4B-AD43-5089A060B8E7}" srcId="{9DB397E4-DDFB-4B14-A510-9058DDC81241}" destId="{B7AFA046-B927-48A5-A731-403BE11AE702}" srcOrd="3" destOrd="0" parTransId="{19367B00-2F27-4627-8A42-AA11EB078FFA}" sibTransId="{2A70590C-60E9-415D-80EC-F33B15A97259}"/>
    <dgm:cxn modelId="{45D1849D-2F53-4A44-8124-865ED0D4DF57}" type="presParOf" srcId="{3FD7BF62-29F5-4B7A-8950-EB39D4E7D881}" destId="{8A3A461B-D8C0-4083-A994-293D252C39DB}" srcOrd="0" destOrd="0" presId="urn:microsoft.com/office/officeart/2005/8/layout/hProcess7"/>
    <dgm:cxn modelId="{DF7F5B95-20C2-40E8-B1FC-4DC642725E18}" type="presParOf" srcId="{8A3A461B-D8C0-4083-A994-293D252C39DB}" destId="{F5BDB45F-3BEF-4C4D-BBA0-903E7ECD5CC9}" srcOrd="0" destOrd="0" presId="urn:microsoft.com/office/officeart/2005/8/layout/hProcess7"/>
    <dgm:cxn modelId="{85B86A6E-54B2-4B67-8275-1A56396B1DC0}" type="presParOf" srcId="{8A3A461B-D8C0-4083-A994-293D252C39DB}" destId="{CF0344EB-C709-473F-9219-B84B265092A7}" srcOrd="1" destOrd="0" presId="urn:microsoft.com/office/officeart/2005/8/layout/hProcess7"/>
    <dgm:cxn modelId="{2DD58ACF-2011-477A-A94B-BC888B4A8876}" type="presParOf" srcId="{8A3A461B-D8C0-4083-A994-293D252C39DB}" destId="{54F40FE2-0B1A-4E06-A728-ED6FBCC6921A}" srcOrd="2" destOrd="0" presId="urn:microsoft.com/office/officeart/2005/8/layout/hProcess7"/>
    <dgm:cxn modelId="{9B98DC63-A2C6-44F4-9957-B6128F50FA1E}" type="presParOf" srcId="{3FD7BF62-29F5-4B7A-8950-EB39D4E7D881}" destId="{9BA335CF-45A4-4264-937F-67D0F32DD9BE}" srcOrd="1" destOrd="0" presId="urn:microsoft.com/office/officeart/2005/8/layout/hProcess7"/>
    <dgm:cxn modelId="{A814B7EC-4A87-414F-BBF7-07BE6C60B214}" type="presParOf" srcId="{3FD7BF62-29F5-4B7A-8950-EB39D4E7D881}" destId="{51AA6402-55B1-447E-82FD-BDC613C49A26}" srcOrd="2" destOrd="0" presId="urn:microsoft.com/office/officeart/2005/8/layout/hProcess7"/>
    <dgm:cxn modelId="{BA6210B4-8BC9-4C77-891D-EB6CCDC17C8F}" type="presParOf" srcId="{51AA6402-55B1-447E-82FD-BDC613C49A26}" destId="{AA5D1D8D-0870-4104-9A5B-0A81160F19CF}" srcOrd="0" destOrd="0" presId="urn:microsoft.com/office/officeart/2005/8/layout/hProcess7"/>
    <dgm:cxn modelId="{C967FADE-6863-499B-B167-9631ED3433F0}" type="presParOf" srcId="{51AA6402-55B1-447E-82FD-BDC613C49A26}" destId="{CA3E7900-6459-453D-9483-CF1428B0F345}" srcOrd="1" destOrd="0" presId="urn:microsoft.com/office/officeart/2005/8/layout/hProcess7"/>
    <dgm:cxn modelId="{45DE742F-26DF-4FD6-83FC-A175EE3FBE6F}" type="presParOf" srcId="{51AA6402-55B1-447E-82FD-BDC613C49A26}" destId="{B04FC624-D341-4FFA-9DCE-E562A507849E}" srcOrd="2" destOrd="0" presId="urn:microsoft.com/office/officeart/2005/8/layout/hProcess7"/>
    <dgm:cxn modelId="{FBC696E5-47FB-453B-8550-9591B4E9140D}" type="presParOf" srcId="{3FD7BF62-29F5-4B7A-8950-EB39D4E7D881}" destId="{C1D75C52-5007-4BD1-B358-45927F781868}" srcOrd="3" destOrd="0" presId="urn:microsoft.com/office/officeart/2005/8/layout/hProcess7"/>
    <dgm:cxn modelId="{191895CB-AEAC-4A7C-9248-ECDB57D680B0}" type="presParOf" srcId="{3FD7BF62-29F5-4B7A-8950-EB39D4E7D881}" destId="{52B45CD1-0B45-4A6E-B0CD-4B1B3AB154AC}" srcOrd="4" destOrd="0" presId="urn:microsoft.com/office/officeart/2005/8/layout/hProcess7"/>
    <dgm:cxn modelId="{7DFA2149-8793-45ED-8DFD-F12EAB102E01}" type="presParOf" srcId="{52B45CD1-0B45-4A6E-B0CD-4B1B3AB154AC}" destId="{0B980248-1F98-4CD2-9C4C-B245029373FD}" srcOrd="0" destOrd="0" presId="urn:microsoft.com/office/officeart/2005/8/layout/hProcess7"/>
    <dgm:cxn modelId="{64462C5D-8029-49AE-A95A-3042E628B4C3}" type="presParOf" srcId="{52B45CD1-0B45-4A6E-B0CD-4B1B3AB154AC}" destId="{C47AFCE6-78B9-4F33-90E2-A3580A21554B}" srcOrd="1" destOrd="0" presId="urn:microsoft.com/office/officeart/2005/8/layout/hProcess7"/>
    <dgm:cxn modelId="{D4426545-9BB9-412E-A1F0-5B7E4E8259B5}" type="presParOf" srcId="{52B45CD1-0B45-4A6E-B0CD-4B1B3AB154AC}" destId="{20D1B283-9C22-41BF-ADF9-B15E38236831}" srcOrd="2" destOrd="0" presId="urn:microsoft.com/office/officeart/2005/8/layout/hProcess7"/>
    <dgm:cxn modelId="{95BA8DC2-0CA1-45A4-8AB4-51F7505163F6}" type="presParOf" srcId="{3FD7BF62-29F5-4B7A-8950-EB39D4E7D881}" destId="{A0AFA90C-CBD1-401D-A8FD-6A54577C598D}" srcOrd="5" destOrd="0" presId="urn:microsoft.com/office/officeart/2005/8/layout/hProcess7"/>
    <dgm:cxn modelId="{D93939E5-92DE-4831-9659-2E199B56FC59}" type="presParOf" srcId="{3FD7BF62-29F5-4B7A-8950-EB39D4E7D881}" destId="{B8D31E9A-4716-471E-A993-8C242D8C0323}" srcOrd="6" destOrd="0" presId="urn:microsoft.com/office/officeart/2005/8/layout/hProcess7"/>
    <dgm:cxn modelId="{1112720E-3480-40B0-9169-D9E88DEA78E7}" type="presParOf" srcId="{B8D31E9A-4716-471E-A993-8C242D8C0323}" destId="{49243762-B1F2-4D72-A771-79B41C6CA669}" srcOrd="0" destOrd="0" presId="urn:microsoft.com/office/officeart/2005/8/layout/hProcess7"/>
    <dgm:cxn modelId="{E34E3AE6-4D7C-4741-BD62-AE9B5BF13DE5}" type="presParOf" srcId="{B8D31E9A-4716-471E-A993-8C242D8C0323}" destId="{70931C5E-D284-42E1-83E5-B494635D57AF}" srcOrd="1" destOrd="0" presId="urn:microsoft.com/office/officeart/2005/8/layout/hProcess7"/>
    <dgm:cxn modelId="{4FDEDAF9-AB1D-4820-BB3B-539B9CBD5ED8}" type="presParOf" srcId="{B8D31E9A-4716-471E-A993-8C242D8C0323}" destId="{05335012-136F-4EC5-866D-CA093E98D2EE}" srcOrd="2" destOrd="0" presId="urn:microsoft.com/office/officeart/2005/8/layout/hProcess7"/>
    <dgm:cxn modelId="{9BF75046-2D7E-4877-B70C-773A2306E410}" type="presParOf" srcId="{3FD7BF62-29F5-4B7A-8950-EB39D4E7D881}" destId="{68A69104-8AED-40FE-8FC8-183E5E216B2C}" srcOrd="7" destOrd="0" presId="urn:microsoft.com/office/officeart/2005/8/layout/hProcess7"/>
    <dgm:cxn modelId="{A8F9CADC-D569-4EB7-98BE-B3D0C9E74916}" type="presParOf" srcId="{3FD7BF62-29F5-4B7A-8950-EB39D4E7D881}" destId="{09FCBDEB-54AA-4AF3-90F0-65BE9F847A08}" srcOrd="8" destOrd="0" presId="urn:microsoft.com/office/officeart/2005/8/layout/hProcess7"/>
    <dgm:cxn modelId="{B492D254-8E82-480F-9F8A-26AC4DBF0702}" type="presParOf" srcId="{09FCBDEB-54AA-4AF3-90F0-65BE9F847A08}" destId="{04A74CCF-79DC-45B6-97BE-1205F0AC8A5E}" srcOrd="0" destOrd="0" presId="urn:microsoft.com/office/officeart/2005/8/layout/hProcess7"/>
    <dgm:cxn modelId="{6F24E927-47CE-48E7-A92B-A9ACA0E6B556}" type="presParOf" srcId="{09FCBDEB-54AA-4AF3-90F0-65BE9F847A08}" destId="{01398390-BCA3-4803-97B1-24B6DE3DE313}" srcOrd="1" destOrd="0" presId="urn:microsoft.com/office/officeart/2005/8/layout/hProcess7"/>
    <dgm:cxn modelId="{BC8EC7E8-16FF-444F-B453-DC2E20F0D18C}" type="presParOf" srcId="{09FCBDEB-54AA-4AF3-90F0-65BE9F847A08}" destId="{32A4D138-7F89-4D52-8B9C-9FD246C48B58}" srcOrd="2" destOrd="0" presId="urn:microsoft.com/office/officeart/2005/8/layout/hProcess7"/>
    <dgm:cxn modelId="{6C20748A-DC55-4AEB-B5D3-B3741F4D78B9}" type="presParOf" srcId="{3FD7BF62-29F5-4B7A-8950-EB39D4E7D881}" destId="{7BFA4A35-C2E6-4A01-BB5A-60F099CC5C46}" srcOrd="9" destOrd="0" presId="urn:microsoft.com/office/officeart/2005/8/layout/hProcess7"/>
    <dgm:cxn modelId="{6AF7757D-23F9-4916-9F7A-68CB4EA40C8C}" type="presParOf" srcId="{3FD7BF62-29F5-4B7A-8950-EB39D4E7D881}" destId="{29171647-8D56-4410-B0DC-6DC2D80D740D}" srcOrd="10" destOrd="0" presId="urn:microsoft.com/office/officeart/2005/8/layout/hProcess7"/>
    <dgm:cxn modelId="{CB3E36CF-E140-4676-87BF-291932D28938}" type="presParOf" srcId="{29171647-8D56-4410-B0DC-6DC2D80D740D}" destId="{59864EA8-D11E-464A-8ACF-D1EC35273651}" srcOrd="0" destOrd="0" presId="urn:microsoft.com/office/officeart/2005/8/layout/hProcess7"/>
    <dgm:cxn modelId="{FECDDF91-339F-4CC7-B23B-724C20624EF5}" type="presParOf" srcId="{29171647-8D56-4410-B0DC-6DC2D80D740D}" destId="{C549F7FB-C2DB-4E96-BC8A-2BC00D1BD008}" srcOrd="1" destOrd="0" presId="urn:microsoft.com/office/officeart/2005/8/layout/hProcess7"/>
    <dgm:cxn modelId="{C42A0F5A-3BD3-4B87-9B49-59E634AB7716}" type="presParOf" srcId="{29171647-8D56-4410-B0DC-6DC2D80D740D}" destId="{CE8ED9D2-0D72-4BE6-A3C8-FCCDA3900AFB}" srcOrd="2" destOrd="0" presId="urn:microsoft.com/office/officeart/2005/8/layout/hProcess7"/>
    <dgm:cxn modelId="{0DF2E74A-F955-448D-A9B5-AD505EEA3E69}" type="presParOf" srcId="{3FD7BF62-29F5-4B7A-8950-EB39D4E7D881}" destId="{91BC064C-4345-4FF2-BDBE-D3A36D4120F0}" srcOrd="11" destOrd="0" presId="urn:microsoft.com/office/officeart/2005/8/layout/hProcess7"/>
    <dgm:cxn modelId="{97D98098-9A8E-498F-84AB-B00372A345B6}" type="presParOf" srcId="{3FD7BF62-29F5-4B7A-8950-EB39D4E7D881}" destId="{5C117449-6C38-40C1-8588-771F817B054A}" srcOrd="12" destOrd="0" presId="urn:microsoft.com/office/officeart/2005/8/layout/hProcess7"/>
    <dgm:cxn modelId="{3AEEC67D-3486-449C-8BDE-C03070FD0A22}" type="presParOf" srcId="{5C117449-6C38-40C1-8588-771F817B054A}" destId="{9B5701D5-300B-495C-A96D-6410274EA0EA}" srcOrd="0" destOrd="0" presId="urn:microsoft.com/office/officeart/2005/8/layout/hProcess7"/>
    <dgm:cxn modelId="{4FB1A4E3-62E9-4F8D-AB76-136A4B43664E}" type="presParOf" srcId="{5C117449-6C38-40C1-8588-771F817B054A}" destId="{82CD556D-3BBF-43B2-8C4F-21B08EAF90F8}" srcOrd="1" destOrd="0" presId="urn:microsoft.com/office/officeart/2005/8/layout/hProcess7"/>
    <dgm:cxn modelId="{5BCF6AEF-DDE5-47A1-864B-233BE9FBB9B9}" type="presParOf" srcId="{5C117449-6C38-40C1-8588-771F817B054A}" destId="{2CE70858-49FE-42E3-A4B6-DDEA9E8BDE1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397E4-DDFB-4B14-A510-9058DDC81241}" type="doc">
      <dgm:prSet loTypeId="urn:microsoft.com/office/officeart/2005/8/layout/hProcess7" loCatId="list" qsTypeId="urn:microsoft.com/office/officeart/2005/8/quickstyle/simple1" qsCatId="simple" csTypeId="urn:microsoft.com/office/officeart/2005/8/colors/accent1_3" csCatId="accent1" phldr="1"/>
      <dgm:spPr/>
      <dgm:t>
        <a:bodyPr/>
        <a:lstStyle/>
        <a:p>
          <a:endParaRPr lang="en-US"/>
        </a:p>
      </dgm:t>
    </dgm:pt>
    <dgm:pt modelId="{1EEE43D8-A4F8-4D50-BAAD-51947ACEB699}">
      <dgm:prSet phldrT="[Text]"/>
      <dgm:spPr/>
      <dgm:t>
        <a:bodyPr/>
        <a:lstStyle/>
        <a:p>
          <a:r>
            <a:rPr lang="lv-LV" dirty="0" smtClean="0"/>
            <a:t>11/2016</a:t>
          </a:r>
          <a:endParaRPr lang="en-US" dirty="0"/>
        </a:p>
      </dgm:t>
    </dgm:pt>
    <dgm:pt modelId="{5F268B82-BFD3-437A-A755-391E54A44F76}" type="parTrans" cxnId="{21D839D0-E31A-49A0-A27F-403F6A9F9B1F}">
      <dgm:prSet/>
      <dgm:spPr/>
      <dgm:t>
        <a:bodyPr/>
        <a:lstStyle/>
        <a:p>
          <a:endParaRPr lang="en-US"/>
        </a:p>
      </dgm:t>
    </dgm:pt>
    <dgm:pt modelId="{BD3140B0-08A4-48D4-AE74-DE49296F868D}" type="sibTrans" cxnId="{21D839D0-E31A-49A0-A27F-403F6A9F9B1F}">
      <dgm:prSet/>
      <dgm:spPr/>
      <dgm:t>
        <a:bodyPr/>
        <a:lstStyle/>
        <a:p>
          <a:endParaRPr lang="en-US"/>
        </a:p>
      </dgm:t>
    </dgm:pt>
    <dgm:pt modelId="{0F750046-1945-4B6C-A20C-03AE3EC46FAB}">
      <dgm:prSet phldrT="[Text]" custT="1"/>
      <dgm:spPr/>
      <dgm:t>
        <a:bodyPr anchor="ctr"/>
        <a:lstStyle/>
        <a:p>
          <a:r>
            <a:rPr lang="lv-LV" sz="900" dirty="0" smtClean="0"/>
            <a:t>Diskusijas ar izpildvaru, lēmējvaru, sabiedrību par reformu virzieniem</a:t>
          </a:r>
          <a:endParaRPr lang="en-US" sz="900" dirty="0"/>
        </a:p>
      </dgm:t>
    </dgm:pt>
    <dgm:pt modelId="{3D301109-E321-4C7A-8D0B-AE08B58C04B3}" type="parTrans" cxnId="{8509D5DD-B417-4FA8-B837-E1E552DD5325}">
      <dgm:prSet/>
      <dgm:spPr/>
      <dgm:t>
        <a:bodyPr/>
        <a:lstStyle/>
        <a:p>
          <a:endParaRPr lang="en-US"/>
        </a:p>
      </dgm:t>
    </dgm:pt>
    <dgm:pt modelId="{2188817F-82C7-4E8C-B87B-881A3128A079}" type="sibTrans" cxnId="{8509D5DD-B417-4FA8-B837-E1E552DD5325}">
      <dgm:prSet/>
      <dgm:spPr/>
      <dgm:t>
        <a:bodyPr/>
        <a:lstStyle/>
        <a:p>
          <a:endParaRPr lang="en-US"/>
        </a:p>
      </dgm:t>
    </dgm:pt>
    <dgm:pt modelId="{EF91FC0F-F4E5-4B50-B40F-CFC1A00099C6}">
      <dgm:prSet phldrT="[Text]"/>
      <dgm:spPr/>
      <dgm:t>
        <a:bodyPr/>
        <a:lstStyle/>
        <a:p>
          <a:r>
            <a:rPr lang="lv-LV" dirty="0" smtClean="0"/>
            <a:t>12/2016 – 02/2017 </a:t>
          </a:r>
          <a:endParaRPr lang="en-US" dirty="0"/>
        </a:p>
      </dgm:t>
    </dgm:pt>
    <dgm:pt modelId="{FBC6CF09-D52E-4256-B196-F01FA803143D}" type="parTrans" cxnId="{A74CFE0C-A5FC-437E-B958-6C7BB52614CF}">
      <dgm:prSet/>
      <dgm:spPr/>
      <dgm:t>
        <a:bodyPr/>
        <a:lstStyle/>
        <a:p>
          <a:endParaRPr lang="en-US"/>
        </a:p>
      </dgm:t>
    </dgm:pt>
    <dgm:pt modelId="{976F5B5E-5C2D-48EA-A364-11B408043F25}" type="sibTrans" cxnId="{A74CFE0C-A5FC-437E-B958-6C7BB52614CF}">
      <dgm:prSet/>
      <dgm:spPr/>
      <dgm:t>
        <a:bodyPr/>
        <a:lstStyle/>
        <a:p>
          <a:endParaRPr lang="en-US"/>
        </a:p>
      </dgm:t>
    </dgm:pt>
    <dgm:pt modelId="{62D75DA7-D8F6-4E8A-AD44-B240F6339E73}">
      <dgm:prSet phldrT="[Text]" custT="1"/>
      <dgm:spPr/>
      <dgm:t>
        <a:bodyPr/>
        <a:lstStyle/>
        <a:p>
          <a:endParaRPr lang="lv-LV" sz="1000" dirty="0" smtClean="0"/>
        </a:p>
        <a:p>
          <a:r>
            <a:rPr lang="lv-LV" sz="900" dirty="0" smtClean="0"/>
            <a:t>Valsts pārvaldes reformu plāna sagatavošana – uzdevumi, rezultāti, atbildīgie, termiņi</a:t>
          </a:r>
          <a:endParaRPr lang="en-US" sz="900" dirty="0"/>
        </a:p>
      </dgm:t>
    </dgm:pt>
    <dgm:pt modelId="{79EDA888-D6F2-4D0A-B534-92EC5DCACCD6}" type="parTrans" cxnId="{D3995D1C-33F7-4557-88AF-3FA6C971DB1E}">
      <dgm:prSet/>
      <dgm:spPr/>
      <dgm:t>
        <a:bodyPr/>
        <a:lstStyle/>
        <a:p>
          <a:endParaRPr lang="en-US"/>
        </a:p>
      </dgm:t>
    </dgm:pt>
    <dgm:pt modelId="{F4269AA6-72B1-426C-A66C-7EBE31AEBD58}" type="sibTrans" cxnId="{D3995D1C-33F7-4557-88AF-3FA6C971DB1E}">
      <dgm:prSet/>
      <dgm:spPr/>
      <dgm:t>
        <a:bodyPr/>
        <a:lstStyle/>
        <a:p>
          <a:endParaRPr lang="en-US"/>
        </a:p>
      </dgm:t>
    </dgm:pt>
    <dgm:pt modelId="{938AC867-8DCD-42A5-B3FB-3D2693CE6081}">
      <dgm:prSet phldrT="[Text]"/>
      <dgm:spPr/>
      <dgm:t>
        <a:bodyPr/>
        <a:lstStyle/>
        <a:p>
          <a:r>
            <a:rPr lang="lv-LV" dirty="0" smtClean="0"/>
            <a:t>03/2017</a:t>
          </a:r>
          <a:endParaRPr lang="en-US" dirty="0"/>
        </a:p>
      </dgm:t>
    </dgm:pt>
    <dgm:pt modelId="{389D31C2-DC2C-4F23-8FE3-6AFEB8E55F42}" type="parTrans" cxnId="{5B53706F-FC80-4E05-95DE-4DDF25227DCB}">
      <dgm:prSet/>
      <dgm:spPr/>
      <dgm:t>
        <a:bodyPr/>
        <a:lstStyle/>
        <a:p>
          <a:endParaRPr lang="en-US"/>
        </a:p>
      </dgm:t>
    </dgm:pt>
    <dgm:pt modelId="{9FEE06FD-1DAA-4552-8AD5-52D6B3101614}" type="sibTrans" cxnId="{5B53706F-FC80-4E05-95DE-4DDF25227DCB}">
      <dgm:prSet/>
      <dgm:spPr/>
      <dgm:t>
        <a:bodyPr/>
        <a:lstStyle/>
        <a:p>
          <a:endParaRPr lang="en-US"/>
        </a:p>
      </dgm:t>
    </dgm:pt>
    <dgm:pt modelId="{3E3ACEA3-77F1-4322-9A2E-442F329936DD}">
      <dgm:prSet phldrT="[Text]" custT="1"/>
      <dgm:spPr/>
      <dgm:t>
        <a:bodyPr/>
        <a:lstStyle/>
        <a:p>
          <a:endParaRPr lang="lv-LV" sz="900" dirty="0" smtClean="0"/>
        </a:p>
        <a:p>
          <a:endParaRPr lang="lv-LV" sz="900" dirty="0" smtClean="0"/>
        </a:p>
        <a:p>
          <a:endParaRPr lang="lv-LV" sz="900" dirty="0" smtClean="0"/>
        </a:p>
        <a:p>
          <a:r>
            <a:rPr lang="lv-LV" sz="900" dirty="0" smtClean="0"/>
            <a:t>Valsts pārvaldes reformu plāna apstiprināšana MK</a:t>
          </a:r>
          <a:endParaRPr lang="en-US" sz="900" dirty="0"/>
        </a:p>
      </dgm:t>
    </dgm:pt>
    <dgm:pt modelId="{3D50402E-EDA9-4A20-A7A9-174A0ADAAA42}" type="parTrans" cxnId="{E5DEE48F-8CCA-42E7-9847-C990F6FC5F1A}">
      <dgm:prSet/>
      <dgm:spPr/>
      <dgm:t>
        <a:bodyPr/>
        <a:lstStyle/>
        <a:p>
          <a:endParaRPr lang="en-US"/>
        </a:p>
      </dgm:t>
    </dgm:pt>
    <dgm:pt modelId="{1477A1F2-C33E-4064-80E1-A38A7A625A6E}" type="sibTrans" cxnId="{E5DEE48F-8CCA-42E7-9847-C990F6FC5F1A}">
      <dgm:prSet/>
      <dgm:spPr/>
      <dgm:t>
        <a:bodyPr/>
        <a:lstStyle/>
        <a:p>
          <a:endParaRPr lang="en-US"/>
        </a:p>
      </dgm:t>
    </dgm:pt>
    <dgm:pt modelId="{B7AFA046-B927-48A5-A731-403BE11AE702}">
      <dgm:prSet phldrT="[Text]"/>
      <dgm:spPr/>
      <dgm:t>
        <a:bodyPr/>
        <a:lstStyle/>
        <a:p>
          <a:r>
            <a:rPr lang="lv-LV" dirty="0" smtClean="0"/>
            <a:t>2017</a:t>
          </a:r>
          <a:endParaRPr lang="en-US" dirty="0"/>
        </a:p>
      </dgm:t>
    </dgm:pt>
    <dgm:pt modelId="{19367B00-2F27-4627-8A42-AA11EB078FFA}" type="parTrans" cxnId="{8E1C796A-47F1-4D4B-AD43-5089A060B8E7}">
      <dgm:prSet/>
      <dgm:spPr/>
      <dgm:t>
        <a:bodyPr/>
        <a:lstStyle/>
        <a:p>
          <a:endParaRPr lang="en-US"/>
        </a:p>
      </dgm:t>
    </dgm:pt>
    <dgm:pt modelId="{2A70590C-60E9-415D-80EC-F33B15A97259}" type="sibTrans" cxnId="{8E1C796A-47F1-4D4B-AD43-5089A060B8E7}">
      <dgm:prSet/>
      <dgm:spPr/>
      <dgm:t>
        <a:bodyPr/>
        <a:lstStyle/>
        <a:p>
          <a:endParaRPr lang="en-US"/>
        </a:p>
      </dgm:t>
    </dgm:pt>
    <dgm:pt modelId="{7B279D5C-E06D-426D-BBA5-97E6061F3A4C}">
      <dgm:prSet phldrT="[Text]" custT="1"/>
      <dgm:spPr/>
      <dgm:t>
        <a:bodyPr/>
        <a:lstStyle/>
        <a:p>
          <a:endParaRPr lang="lv-LV" sz="1600" dirty="0" smtClean="0"/>
        </a:p>
        <a:p>
          <a:endParaRPr lang="lv-LV" sz="1600" dirty="0" smtClean="0"/>
        </a:p>
        <a:p>
          <a:r>
            <a:rPr lang="lv-LV" sz="900" dirty="0" smtClean="0"/>
            <a:t>Progresa ziņojums #1</a:t>
          </a:r>
          <a:endParaRPr lang="en-US" sz="900" dirty="0"/>
        </a:p>
      </dgm:t>
    </dgm:pt>
    <dgm:pt modelId="{6B573C36-CC2D-4AF5-882C-1E584D2CBF04}" type="parTrans" cxnId="{E7130D7C-4ADC-4B97-9A3D-0731FE935FC1}">
      <dgm:prSet/>
      <dgm:spPr/>
      <dgm:t>
        <a:bodyPr/>
        <a:lstStyle/>
        <a:p>
          <a:endParaRPr lang="en-US"/>
        </a:p>
      </dgm:t>
    </dgm:pt>
    <dgm:pt modelId="{2AB4ED22-07E5-4888-8D86-063A784C33E4}" type="sibTrans" cxnId="{E7130D7C-4ADC-4B97-9A3D-0731FE935FC1}">
      <dgm:prSet/>
      <dgm:spPr/>
      <dgm:t>
        <a:bodyPr/>
        <a:lstStyle/>
        <a:p>
          <a:endParaRPr lang="en-US"/>
        </a:p>
      </dgm:t>
    </dgm:pt>
    <dgm:pt modelId="{E5BC8A8A-4852-420F-9E42-B40BA0F6CBBB}">
      <dgm:prSet/>
      <dgm:spPr/>
      <dgm:t>
        <a:bodyPr/>
        <a:lstStyle/>
        <a:p>
          <a:r>
            <a:rPr lang="lv-LV" dirty="0" smtClean="0"/>
            <a:t>2018</a:t>
          </a:r>
          <a:endParaRPr lang="lv-LV" dirty="0"/>
        </a:p>
      </dgm:t>
    </dgm:pt>
    <dgm:pt modelId="{9E7BE357-C6EB-4074-9F25-CBE2A9D51892}" type="parTrans" cxnId="{FAA8B78C-1569-4EBB-A6D9-4A6133238F2B}">
      <dgm:prSet/>
      <dgm:spPr/>
      <dgm:t>
        <a:bodyPr/>
        <a:lstStyle/>
        <a:p>
          <a:endParaRPr lang="lv-LV"/>
        </a:p>
      </dgm:t>
    </dgm:pt>
    <dgm:pt modelId="{A5E7EC02-2072-40FD-82BE-C7F77C5BD71E}" type="sibTrans" cxnId="{FAA8B78C-1569-4EBB-A6D9-4A6133238F2B}">
      <dgm:prSet/>
      <dgm:spPr/>
      <dgm:t>
        <a:bodyPr/>
        <a:lstStyle/>
        <a:p>
          <a:endParaRPr lang="lv-LV"/>
        </a:p>
      </dgm:t>
    </dgm:pt>
    <dgm:pt modelId="{FA4C725C-DC8B-40A2-84D4-68AE083F4F09}">
      <dgm:prSet/>
      <dgm:spPr/>
      <dgm:t>
        <a:bodyPr/>
        <a:lstStyle/>
        <a:p>
          <a:r>
            <a:rPr lang="lv-LV" dirty="0" smtClean="0"/>
            <a:t>2019</a:t>
          </a:r>
          <a:endParaRPr lang="lv-LV" dirty="0"/>
        </a:p>
      </dgm:t>
    </dgm:pt>
    <dgm:pt modelId="{1594493C-6952-41E8-855C-C696606807D4}" type="parTrans" cxnId="{50054FAC-8674-45CD-89F1-5D5825FFA045}">
      <dgm:prSet/>
      <dgm:spPr/>
      <dgm:t>
        <a:bodyPr/>
        <a:lstStyle/>
        <a:p>
          <a:endParaRPr lang="lv-LV"/>
        </a:p>
      </dgm:t>
    </dgm:pt>
    <dgm:pt modelId="{9DAB168D-5B4E-49F8-8795-B6E171DFEAE5}" type="sibTrans" cxnId="{50054FAC-8674-45CD-89F1-5D5825FFA045}">
      <dgm:prSet/>
      <dgm:spPr/>
      <dgm:t>
        <a:bodyPr/>
        <a:lstStyle/>
        <a:p>
          <a:endParaRPr lang="lv-LV"/>
        </a:p>
      </dgm:t>
    </dgm:pt>
    <dgm:pt modelId="{3FD7BF62-29F5-4B7A-8950-EB39D4E7D881}" type="pres">
      <dgm:prSet presAssocID="{9DB397E4-DDFB-4B14-A510-9058DDC81241}" presName="Name0" presStyleCnt="0">
        <dgm:presLayoutVars>
          <dgm:dir/>
          <dgm:animLvl val="lvl"/>
          <dgm:resizeHandles val="exact"/>
        </dgm:presLayoutVars>
      </dgm:prSet>
      <dgm:spPr/>
      <dgm:t>
        <a:bodyPr/>
        <a:lstStyle/>
        <a:p>
          <a:endParaRPr lang="en-US"/>
        </a:p>
      </dgm:t>
    </dgm:pt>
    <dgm:pt modelId="{8A3A461B-D8C0-4083-A994-293D252C39DB}" type="pres">
      <dgm:prSet presAssocID="{1EEE43D8-A4F8-4D50-BAAD-51947ACEB699}" presName="compositeNode" presStyleCnt="0">
        <dgm:presLayoutVars>
          <dgm:bulletEnabled val="1"/>
        </dgm:presLayoutVars>
      </dgm:prSet>
      <dgm:spPr/>
      <dgm:t>
        <a:bodyPr/>
        <a:lstStyle/>
        <a:p>
          <a:endParaRPr lang="lv-LV"/>
        </a:p>
      </dgm:t>
    </dgm:pt>
    <dgm:pt modelId="{F5BDB45F-3BEF-4C4D-BBA0-903E7ECD5CC9}" type="pres">
      <dgm:prSet presAssocID="{1EEE43D8-A4F8-4D50-BAAD-51947ACEB699}" presName="bgRect" presStyleLbl="node1" presStyleIdx="0" presStyleCnt="6"/>
      <dgm:spPr/>
      <dgm:t>
        <a:bodyPr/>
        <a:lstStyle/>
        <a:p>
          <a:endParaRPr lang="en-US"/>
        </a:p>
      </dgm:t>
    </dgm:pt>
    <dgm:pt modelId="{CF0344EB-C709-473F-9219-B84B265092A7}" type="pres">
      <dgm:prSet presAssocID="{1EEE43D8-A4F8-4D50-BAAD-51947ACEB699}" presName="parentNode" presStyleLbl="node1" presStyleIdx="0" presStyleCnt="6">
        <dgm:presLayoutVars>
          <dgm:chMax val="0"/>
          <dgm:bulletEnabled val="1"/>
        </dgm:presLayoutVars>
      </dgm:prSet>
      <dgm:spPr/>
      <dgm:t>
        <a:bodyPr/>
        <a:lstStyle/>
        <a:p>
          <a:endParaRPr lang="en-US"/>
        </a:p>
      </dgm:t>
    </dgm:pt>
    <dgm:pt modelId="{54F40FE2-0B1A-4E06-A728-ED6FBCC6921A}" type="pres">
      <dgm:prSet presAssocID="{1EEE43D8-A4F8-4D50-BAAD-51947ACEB699}" presName="childNode" presStyleLbl="node1" presStyleIdx="0" presStyleCnt="6">
        <dgm:presLayoutVars>
          <dgm:bulletEnabled val="1"/>
        </dgm:presLayoutVars>
      </dgm:prSet>
      <dgm:spPr/>
      <dgm:t>
        <a:bodyPr/>
        <a:lstStyle/>
        <a:p>
          <a:endParaRPr lang="en-US"/>
        </a:p>
      </dgm:t>
    </dgm:pt>
    <dgm:pt modelId="{9BA335CF-45A4-4264-937F-67D0F32DD9BE}" type="pres">
      <dgm:prSet presAssocID="{BD3140B0-08A4-48D4-AE74-DE49296F868D}" presName="hSp" presStyleCnt="0"/>
      <dgm:spPr/>
      <dgm:t>
        <a:bodyPr/>
        <a:lstStyle/>
        <a:p>
          <a:endParaRPr lang="lv-LV"/>
        </a:p>
      </dgm:t>
    </dgm:pt>
    <dgm:pt modelId="{51AA6402-55B1-447E-82FD-BDC613C49A26}" type="pres">
      <dgm:prSet presAssocID="{BD3140B0-08A4-48D4-AE74-DE49296F868D}" presName="vProcSp" presStyleCnt="0"/>
      <dgm:spPr/>
      <dgm:t>
        <a:bodyPr/>
        <a:lstStyle/>
        <a:p>
          <a:endParaRPr lang="lv-LV"/>
        </a:p>
      </dgm:t>
    </dgm:pt>
    <dgm:pt modelId="{AA5D1D8D-0870-4104-9A5B-0A81160F19CF}" type="pres">
      <dgm:prSet presAssocID="{BD3140B0-08A4-48D4-AE74-DE49296F868D}" presName="vSp1" presStyleCnt="0"/>
      <dgm:spPr/>
      <dgm:t>
        <a:bodyPr/>
        <a:lstStyle/>
        <a:p>
          <a:endParaRPr lang="lv-LV"/>
        </a:p>
      </dgm:t>
    </dgm:pt>
    <dgm:pt modelId="{CA3E7900-6459-453D-9483-CF1428B0F345}" type="pres">
      <dgm:prSet presAssocID="{BD3140B0-08A4-48D4-AE74-DE49296F868D}" presName="simulatedConn" presStyleLbl="solidFgAcc1" presStyleIdx="0" presStyleCnt="5"/>
      <dgm:spPr/>
      <dgm:t>
        <a:bodyPr/>
        <a:lstStyle/>
        <a:p>
          <a:endParaRPr lang="lv-LV"/>
        </a:p>
      </dgm:t>
    </dgm:pt>
    <dgm:pt modelId="{B04FC624-D341-4FFA-9DCE-E562A507849E}" type="pres">
      <dgm:prSet presAssocID="{BD3140B0-08A4-48D4-AE74-DE49296F868D}" presName="vSp2" presStyleCnt="0"/>
      <dgm:spPr/>
      <dgm:t>
        <a:bodyPr/>
        <a:lstStyle/>
        <a:p>
          <a:endParaRPr lang="lv-LV"/>
        </a:p>
      </dgm:t>
    </dgm:pt>
    <dgm:pt modelId="{C1D75C52-5007-4BD1-B358-45927F781868}" type="pres">
      <dgm:prSet presAssocID="{BD3140B0-08A4-48D4-AE74-DE49296F868D}" presName="sibTrans" presStyleCnt="0"/>
      <dgm:spPr/>
      <dgm:t>
        <a:bodyPr/>
        <a:lstStyle/>
        <a:p>
          <a:endParaRPr lang="lv-LV"/>
        </a:p>
      </dgm:t>
    </dgm:pt>
    <dgm:pt modelId="{52B45CD1-0B45-4A6E-B0CD-4B1B3AB154AC}" type="pres">
      <dgm:prSet presAssocID="{EF91FC0F-F4E5-4B50-B40F-CFC1A00099C6}" presName="compositeNode" presStyleCnt="0">
        <dgm:presLayoutVars>
          <dgm:bulletEnabled val="1"/>
        </dgm:presLayoutVars>
      </dgm:prSet>
      <dgm:spPr/>
      <dgm:t>
        <a:bodyPr/>
        <a:lstStyle/>
        <a:p>
          <a:endParaRPr lang="lv-LV"/>
        </a:p>
      </dgm:t>
    </dgm:pt>
    <dgm:pt modelId="{0B980248-1F98-4CD2-9C4C-B245029373FD}" type="pres">
      <dgm:prSet presAssocID="{EF91FC0F-F4E5-4B50-B40F-CFC1A00099C6}" presName="bgRect" presStyleLbl="node1" presStyleIdx="1" presStyleCnt="6"/>
      <dgm:spPr/>
      <dgm:t>
        <a:bodyPr/>
        <a:lstStyle/>
        <a:p>
          <a:endParaRPr lang="en-US"/>
        </a:p>
      </dgm:t>
    </dgm:pt>
    <dgm:pt modelId="{C47AFCE6-78B9-4F33-90E2-A3580A21554B}" type="pres">
      <dgm:prSet presAssocID="{EF91FC0F-F4E5-4B50-B40F-CFC1A00099C6}" presName="parentNode" presStyleLbl="node1" presStyleIdx="1" presStyleCnt="6">
        <dgm:presLayoutVars>
          <dgm:chMax val="0"/>
          <dgm:bulletEnabled val="1"/>
        </dgm:presLayoutVars>
      </dgm:prSet>
      <dgm:spPr/>
      <dgm:t>
        <a:bodyPr/>
        <a:lstStyle/>
        <a:p>
          <a:endParaRPr lang="en-US"/>
        </a:p>
      </dgm:t>
    </dgm:pt>
    <dgm:pt modelId="{20D1B283-9C22-41BF-ADF9-B15E38236831}" type="pres">
      <dgm:prSet presAssocID="{EF91FC0F-F4E5-4B50-B40F-CFC1A00099C6}" presName="childNode" presStyleLbl="node1" presStyleIdx="1" presStyleCnt="6">
        <dgm:presLayoutVars>
          <dgm:bulletEnabled val="1"/>
        </dgm:presLayoutVars>
      </dgm:prSet>
      <dgm:spPr/>
      <dgm:t>
        <a:bodyPr/>
        <a:lstStyle/>
        <a:p>
          <a:endParaRPr lang="en-US"/>
        </a:p>
      </dgm:t>
    </dgm:pt>
    <dgm:pt modelId="{A0AFA90C-CBD1-401D-A8FD-6A54577C598D}" type="pres">
      <dgm:prSet presAssocID="{976F5B5E-5C2D-48EA-A364-11B408043F25}" presName="hSp" presStyleCnt="0"/>
      <dgm:spPr/>
      <dgm:t>
        <a:bodyPr/>
        <a:lstStyle/>
        <a:p>
          <a:endParaRPr lang="lv-LV"/>
        </a:p>
      </dgm:t>
    </dgm:pt>
    <dgm:pt modelId="{B8D31E9A-4716-471E-A993-8C242D8C0323}" type="pres">
      <dgm:prSet presAssocID="{976F5B5E-5C2D-48EA-A364-11B408043F25}" presName="vProcSp" presStyleCnt="0"/>
      <dgm:spPr/>
      <dgm:t>
        <a:bodyPr/>
        <a:lstStyle/>
        <a:p>
          <a:endParaRPr lang="lv-LV"/>
        </a:p>
      </dgm:t>
    </dgm:pt>
    <dgm:pt modelId="{49243762-B1F2-4D72-A771-79B41C6CA669}" type="pres">
      <dgm:prSet presAssocID="{976F5B5E-5C2D-48EA-A364-11B408043F25}" presName="vSp1" presStyleCnt="0"/>
      <dgm:spPr/>
      <dgm:t>
        <a:bodyPr/>
        <a:lstStyle/>
        <a:p>
          <a:endParaRPr lang="lv-LV"/>
        </a:p>
      </dgm:t>
    </dgm:pt>
    <dgm:pt modelId="{70931C5E-D284-42E1-83E5-B494635D57AF}" type="pres">
      <dgm:prSet presAssocID="{976F5B5E-5C2D-48EA-A364-11B408043F25}" presName="simulatedConn" presStyleLbl="solidFgAcc1" presStyleIdx="1" presStyleCnt="5"/>
      <dgm:spPr/>
      <dgm:t>
        <a:bodyPr/>
        <a:lstStyle/>
        <a:p>
          <a:endParaRPr lang="lv-LV"/>
        </a:p>
      </dgm:t>
    </dgm:pt>
    <dgm:pt modelId="{05335012-136F-4EC5-866D-CA093E98D2EE}" type="pres">
      <dgm:prSet presAssocID="{976F5B5E-5C2D-48EA-A364-11B408043F25}" presName="vSp2" presStyleCnt="0"/>
      <dgm:spPr/>
      <dgm:t>
        <a:bodyPr/>
        <a:lstStyle/>
        <a:p>
          <a:endParaRPr lang="lv-LV"/>
        </a:p>
      </dgm:t>
    </dgm:pt>
    <dgm:pt modelId="{68A69104-8AED-40FE-8FC8-183E5E216B2C}" type="pres">
      <dgm:prSet presAssocID="{976F5B5E-5C2D-48EA-A364-11B408043F25}" presName="sibTrans" presStyleCnt="0"/>
      <dgm:spPr/>
      <dgm:t>
        <a:bodyPr/>
        <a:lstStyle/>
        <a:p>
          <a:endParaRPr lang="lv-LV"/>
        </a:p>
      </dgm:t>
    </dgm:pt>
    <dgm:pt modelId="{09FCBDEB-54AA-4AF3-90F0-65BE9F847A08}" type="pres">
      <dgm:prSet presAssocID="{938AC867-8DCD-42A5-B3FB-3D2693CE6081}" presName="compositeNode" presStyleCnt="0">
        <dgm:presLayoutVars>
          <dgm:bulletEnabled val="1"/>
        </dgm:presLayoutVars>
      </dgm:prSet>
      <dgm:spPr/>
      <dgm:t>
        <a:bodyPr/>
        <a:lstStyle/>
        <a:p>
          <a:endParaRPr lang="lv-LV"/>
        </a:p>
      </dgm:t>
    </dgm:pt>
    <dgm:pt modelId="{04A74CCF-79DC-45B6-97BE-1205F0AC8A5E}" type="pres">
      <dgm:prSet presAssocID="{938AC867-8DCD-42A5-B3FB-3D2693CE6081}" presName="bgRect" presStyleLbl="node1" presStyleIdx="2" presStyleCnt="6"/>
      <dgm:spPr/>
      <dgm:t>
        <a:bodyPr/>
        <a:lstStyle/>
        <a:p>
          <a:endParaRPr lang="en-US"/>
        </a:p>
      </dgm:t>
    </dgm:pt>
    <dgm:pt modelId="{01398390-BCA3-4803-97B1-24B6DE3DE313}" type="pres">
      <dgm:prSet presAssocID="{938AC867-8DCD-42A5-B3FB-3D2693CE6081}" presName="parentNode" presStyleLbl="node1" presStyleIdx="2" presStyleCnt="6">
        <dgm:presLayoutVars>
          <dgm:chMax val="0"/>
          <dgm:bulletEnabled val="1"/>
        </dgm:presLayoutVars>
      </dgm:prSet>
      <dgm:spPr/>
      <dgm:t>
        <a:bodyPr/>
        <a:lstStyle/>
        <a:p>
          <a:endParaRPr lang="en-US"/>
        </a:p>
      </dgm:t>
    </dgm:pt>
    <dgm:pt modelId="{32A4D138-7F89-4D52-8B9C-9FD246C48B58}" type="pres">
      <dgm:prSet presAssocID="{938AC867-8DCD-42A5-B3FB-3D2693CE6081}" presName="childNode" presStyleLbl="node1" presStyleIdx="2" presStyleCnt="6">
        <dgm:presLayoutVars>
          <dgm:bulletEnabled val="1"/>
        </dgm:presLayoutVars>
      </dgm:prSet>
      <dgm:spPr/>
      <dgm:t>
        <a:bodyPr/>
        <a:lstStyle/>
        <a:p>
          <a:endParaRPr lang="en-US"/>
        </a:p>
      </dgm:t>
    </dgm:pt>
    <dgm:pt modelId="{7BFA4A35-C2E6-4A01-BB5A-60F099CC5C46}" type="pres">
      <dgm:prSet presAssocID="{9FEE06FD-1DAA-4552-8AD5-52D6B3101614}" presName="hSp" presStyleCnt="0"/>
      <dgm:spPr/>
      <dgm:t>
        <a:bodyPr/>
        <a:lstStyle/>
        <a:p>
          <a:endParaRPr lang="lv-LV"/>
        </a:p>
      </dgm:t>
    </dgm:pt>
    <dgm:pt modelId="{29171647-8D56-4410-B0DC-6DC2D80D740D}" type="pres">
      <dgm:prSet presAssocID="{9FEE06FD-1DAA-4552-8AD5-52D6B3101614}" presName="vProcSp" presStyleCnt="0"/>
      <dgm:spPr/>
      <dgm:t>
        <a:bodyPr/>
        <a:lstStyle/>
        <a:p>
          <a:endParaRPr lang="lv-LV"/>
        </a:p>
      </dgm:t>
    </dgm:pt>
    <dgm:pt modelId="{59864EA8-D11E-464A-8ACF-D1EC35273651}" type="pres">
      <dgm:prSet presAssocID="{9FEE06FD-1DAA-4552-8AD5-52D6B3101614}" presName="vSp1" presStyleCnt="0"/>
      <dgm:spPr/>
      <dgm:t>
        <a:bodyPr/>
        <a:lstStyle/>
        <a:p>
          <a:endParaRPr lang="lv-LV"/>
        </a:p>
      </dgm:t>
    </dgm:pt>
    <dgm:pt modelId="{C549F7FB-C2DB-4E96-BC8A-2BC00D1BD008}" type="pres">
      <dgm:prSet presAssocID="{9FEE06FD-1DAA-4552-8AD5-52D6B3101614}" presName="simulatedConn" presStyleLbl="solidFgAcc1" presStyleIdx="2" presStyleCnt="5"/>
      <dgm:spPr/>
      <dgm:t>
        <a:bodyPr/>
        <a:lstStyle/>
        <a:p>
          <a:endParaRPr lang="lv-LV"/>
        </a:p>
      </dgm:t>
    </dgm:pt>
    <dgm:pt modelId="{CE8ED9D2-0D72-4BE6-A3C8-FCCDA3900AFB}" type="pres">
      <dgm:prSet presAssocID="{9FEE06FD-1DAA-4552-8AD5-52D6B3101614}" presName="vSp2" presStyleCnt="0"/>
      <dgm:spPr/>
      <dgm:t>
        <a:bodyPr/>
        <a:lstStyle/>
        <a:p>
          <a:endParaRPr lang="lv-LV"/>
        </a:p>
      </dgm:t>
    </dgm:pt>
    <dgm:pt modelId="{91BC064C-4345-4FF2-BDBE-D3A36D4120F0}" type="pres">
      <dgm:prSet presAssocID="{9FEE06FD-1DAA-4552-8AD5-52D6B3101614}" presName="sibTrans" presStyleCnt="0"/>
      <dgm:spPr/>
      <dgm:t>
        <a:bodyPr/>
        <a:lstStyle/>
        <a:p>
          <a:endParaRPr lang="lv-LV"/>
        </a:p>
      </dgm:t>
    </dgm:pt>
    <dgm:pt modelId="{5C117449-6C38-40C1-8588-771F817B054A}" type="pres">
      <dgm:prSet presAssocID="{B7AFA046-B927-48A5-A731-403BE11AE702}" presName="compositeNode" presStyleCnt="0">
        <dgm:presLayoutVars>
          <dgm:bulletEnabled val="1"/>
        </dgm:presLayoutVars>
      </dgm:prSet>
      <dgm:spPr/>
      <dgm:t>
        <a:bodyPr/>
        <a:lstStyle/>
        <a:p>
          <a:endParaRPr lang="lv-LV"/>
        </a:p>
      </dgm:t>
    </dgm:pt>
    <dgm:pt modelId="{9B5701D5-300B-495C-A96D-6410274EA0EA}" type="pres">
      <dgm:prSet presAssocID="{B7AFA046-B927-48A5-A731-403BE11AE702}" presName="bgRect" presStyleLbl="node1" presStyleIdx="3" presStyleCnt="6"/>
      <dgm:spPr/>
      <dgm:t>
        <a:bodyPr/>
        <a:lstStyle/>
        <a:p>
          <a:endParaRPr lang="en-US"/>
        </a:p>
      </dgm:t>
    </dgm:pt>
    <dgm:pt modelId="{82CD556D-3BBF-43B2-8C4F-21B08EAF90F8}" type="pres">
      <dgm:prSet presAssocID="{B7AFA046-B927-48A5-A731-403BE11AE702}" presName="parentNode" presStyleLbl="node1" presStyleIdx="3" presStyleCnt="6">
        <dgm:presLayoutVars>
          <dgm:chMax val="0"/>
          <dgm:bulletEnabled val="1"/>
        </dgm:presLayoutVars>
      </dgm:prSet>
      <dgm:spPr/>
      <dgm:t>
        <a:bodyPr/>
        <a:lstStyle/>
        <a:p>
          <a:endParaRPr lang="en-US"/>
        </a:p>
      </dgm:t>
    </dgm:pt>
    <dgm:pt modelId="{2CE70858-49FE-42E3-A4B6-DDEA9E8BDE18}" type="pres">
      <dgm:prSet presAssocID="{B7AFA046-B927-48A5-A731-403BE11AE702}" presName="childNode" presStyleLbl="node1" presStyleIdx="3" presStyleCnt="6">
        <dgm:presLayoutVars>
          <dgm:bulletEnabled val="1"/>
        </dgm:presLayoutVars>
      </dgm:prSet>
      <dgm:spPr/>
      <dgm:t>
        <a:bodyPr/>
        <a:lstStyle/>
        <a:p>
          <a:endParaRPr lang="en-US"/>
        </a:p>
      </dgm:t>
    </dgm:pt>
    <dgm:pt modelId="{CDD1E4B1-3508-49D9-A7A7-A8B99AE881CC}" type="pres">
      <dgm:prSet presAssocID="{2A70590C-60E9-415D-80EC-F33B15A97259}" presName="hSp" presStyleCnt="0"/>
      <dgm:spPr/>
      <dgm:t>
        <a:bodyPr/>
        <a:lstStyle/>
        <a:p>
          <a:endParaRPr lang="lv-LV"/>
        </a:p>
      </dgm:t>
    </dgm:pt>
    <dgm:pt modelId="{61DF1C42-04BF-4649-A3A2-559F5D18D2B4}" type="pres">
      <dgm:prSet presAssocID="{2A70590C-60E9-415D-80EC-F33B15A97259}" presName="vProcSp" presStyleCnt="0"/>
      <dgm:spPr/>
      <dgm:t>
        <a:bodyPr/>
        <a:lstStyle/>
        <a:p>
          <a:endParaRPr lang="lv-LV"/>
        </a:p>
      </dgm:t>
    </dgm:pt>
    <dgm:pt modelId="{42C8EDF9-3E5D-40E0-A686-2EC0ECF721B2}" type="pres">
      <dgm:prSet presAssocID="{2A70590C-60E9-415D-80EC-F33B15A97259}" presName="vSp1" presStyleCnt="0"/>
      <dgm:spPr/>
      <dgm:t>
        <a:bodyPr/>
        <a:lstStyle/>
        <a:p>
          <a:endParaRPr lang="lv-LV"/>
        </a:p>
      </dgm:t>
    </dgm:pt>
    <dgm:pt modelId="{D88FE42F-79EC-4497-8246-A20FD114D0AE}" type="pres">
      <dgm:prSet presAssocID="{2A70590C-60E9-415D-80EC-F33B15A97259}" presName="simulatedConn" presStyleLbl="solidFgAcc1" presStyleIdx="3" presStyleCnt="5"/>
      <dgm:spPr/>
      <dgm:t>
        <a:bodyPr/>
        <a:lstStyle/>
        <a:p>
          <a:endParaRPr lang="lv-LV"/>
        </a:p>
      </dgm:t>
    </dgm:pt>
    <dgm:pt modelId="{2A88DE90-51D0-4CCF-A5C4-24F7A41F58C2}" type="pres">
      <dgm:prSet presAssocID="{2A70590C-60E9-415D-80EC-F33B15A97259}" presName="vSp2" presStyleCnt="0"/>
      <dgm:spPr/>
      <dgm:t>
        <a:bodyPr/>
        <a:lstStyle/>
        <a:p>
          <a:endParaRPr lang="lv-LV"/>
        </a:p>
      </dgm:t>
    </dgm:pt>
    <dgm:pt modelId="{58E46938-FA11-4AB7-B3B3-FBAA557717F5}" type="pres">
      <dgm:prSet presAssocID="{2A70590C-60E9-415D-80EC-F33B15A97259}" presName="sibTrans" presStyleCnt="0"/>
      <dgm:spPr/>
      <dgm:t>
        <a:bodyPr/>
        <a:lstStyle/>
        <a:p>
          <a:endParaRPr lang="lv-LV"/>
        </a:p>
      </dgm:t>
    </dgm:pt>
    <dgm:pt modelId="{01C25C0F-58EC-4CEA-BC61-F0A3E0F31A4B}" type="pres">
      <dgm:prSet presAssocID="{E5BC8A8A-4852-420F-9E42-B40BA0F6CBBB}" presName="compositeNode" presStyleCnt="0">
        <dgm:presLayoutVars>
          <dgm:bulletEnabled val="1"/>
        </dgm:presLayoutVars>
      </dgm:prSet>
      <dgm:spPr/>
      <dgm:t>
        <a:bodyPr/>
        <a:lstStyle/>
        <a:p>
          <a:endParaRPr lang="lv-LV"/>
        </a:p>
      </dgm:t>
    </dgm:pt>
    <dgm:pt modelId="{D3B4D371-AFA4-4C0A-BB8B-4C9C4BE84FF5}" type="pres">
      <dgm:prSet presAssocID="{E5BC8A8A-4852-420F-9E42-B40BA0F6CBBB}" presName="bgRect" presStyleLbl="node1" presStyleIdx="4" presStyleCnt="6" custLinFactNeighborX="-2259" custLinFactNeighborY="0"/>
      <dgm:spPr/>
      <dgm:t>
        <a:bodyPr/>
        <a:lstStyle/>
        <a:p>
          <a:endParaRPr lang="lv-LV"/>
        </a:p>
      </dgm:t>
    </dgm:pt>
    <dgm:pt modelId="{2518D371-01D9-4E1E-A22D-BA4FF83FFEA3}" type="pres">
      <dgm:prSet presAssocID="{E5BC8A8A-4852-420F-9E42-B40BA0F6CBBB}" presName="parentNode" presStyleLbl="node1" presStyleIdx="4" presStyleCnt="6">
        <dgm:presLayoutVars>
          <dgm:chMax val="0"/>
          <dgm:bulletEnabled val="1"/>
        </dgm:presLayoutVars>
      </dgm:prSet>
      <dgm:spPr/>
      <dgm:t>
        <a:bodyPr/>
        <a:lstStyle/>
        <a:p>
          <a:endParaRPr lang="lv-LV"/>
        </a:p>
      </dgm:t>
    </dgm:pt>
    <dgm:pt modelId="{006F7DDC-E720-44C2-B718-2E5463C8AFF3}" type="pres">
      <dgm:prSet presAssocID="{A5E7EC02-2072-40FD-82BE-C7F77C5BD71E}" presName="hSp" presStyleCnt="0"/>
      <dgm:spPr/>
      <dgm:t>
        <a:bodyPr/>
        <a:lstStyle/>
        <a:p>
          <a:endParaRPr lang="lv-LV"/>
        </a:p>
      </dgm:t>
    </dgm:pt>
    <dgm:pt modelId="{3F73D335-291D-4621-B566-28663623CD67}" type="pres">
      <dgm:prSet presAssocID="{A5E7EC02-2072-40FD-82BE-C7F77C5BD71E}" presName="vProcSp" presStyleCnt="0"/>
      <dgm:spPr/>
      <dgm:t>
        <a:bodyPr/>
        <a:lstStyle/>
        <a:p>
          <a:endParaRPr lang="lv-LV"/>
        </a:p>
      </dgm:t>
    </dgm:pt>
    <dgm:pt modelId="{E44E07A9-D024-40A3-BD80-948C1CD2DC0D}" type="pres">
      <dgm:prSet presAssocID="{A5E7EC02-2072-40FD-82BE-C7F77C5BD71E}" presName="vSp1" presStyleCnt="0"/>
      <dgm:spPr/>
      <dgm:t>
        <a:bodyPr/>
        <a:lstStyle/>
        <a:p>
          <a:endParaRPr lang="lv-LV"/>
        </a:p>
      </dgm:t>
    </dgm:pt>
    <dgm:pt modelId="{B0FF56D7-B301-46A9-922B-52B73921D4D0}" type="pres">
      <dgm:prSet presAssocID="{A5E7EC02-2072-40FD-82BE-C7F77C5BD71E}" presName="simulatedConn" presStyleLbl="solidFgAcc1" presStyleIdx="4" presStyleCnt="5"/>
      <dgm:spPr/>
      <dgm:t>
        <a:bodyPr/>
        <a:lstStyle/>
        <a:p>
          <a:endParaRPr lang="lv-LV"/>
        </a:p>
      </dgm:t>
    </dgm:pt>
    <dgm:pt modelId="{BE58DFBD-D68E-4215-831D-EF95152AFB88}" type="pres">
      <dgm:prSet presAssocID="{A5E7EC02-2072-40FD-82BE-C7F77C5BD71E}" presName="vSp2" presStyleCnt="0"/>
      <dgm:spPr/>
      <dgm:t>
        <a:bodyPr/>
        <a:lstStyle/>
        <a:p>
          <a:endParaRPr lang="lv-LV"/>
        </a:p>
      </dgm:t>
    </dgm:pt>
    <dgm:pt modelId="{F7FA88AA-7991-4089-B6A0-665AB7C5FE4E}" type="pres">
      <dgm:prSet presAssocID="{A5E7EC02-2072-40FD-82BE-C7F77C5BD71E}" presName="sibTrans" presStyleCnt="0"/>
      <dgm:spPr/>
      <dgm:t>
        <a:bodyPr/>
        <a:lstStyle/>
        <a:p>
          <a:endParaRPr lang="lv-LV"/>
        </a:p>
      </dgm:t>
    </dgm:pt>
    <dgm:pt modelId="{F0566425-90FD-4F39-B24D-06C3DDC7668B}" type="pres">
      <dgm:prSet presAssocID="{FA4C725C-DC8B-40A2-84D4-68AE083F4F09}" presName="compositeNode" presStyleCnt="0">
        <dgm:presLayoutVars>
          <dgm:bulletEnabled val="1"/>
        </dgm:presLayoutVars>
      </dgm:prSet>
      <dgm:spPr/>
      <dgm:t>
        <a:bodyPr/>
        <a:lstStyle/>
        <a:p>
          <a:endParaRPr lang="lv-LV"/>
        </a:p>
      </dgm:t>
    </dgm:pt>
    <dgm:pt modelId="{A72E923B-BB89-4B9B-8277-C06225079738}" type="pres">
      <dgm:prSet presAssocID="{FA4C725C-DC8B-40A2-84D4-68AE083F4F09}" presName="bgRect" presStyleLbl="node1" presStyleIdx="5" presStyleCnt="6" custLinFactNeighborX="-3981" custLinFactNeighborY="1288"/>
      <dgm:spPr/>
      <dgm:t>
        <a:bodyPr/>
        <a:lstStyle/>
        <a:p>
          <a:endParaRPr lang="lv-LV"/>
        </a:p>
      </dgm:t>
    </dgm:pt>
    <dgm:pt modelId="{A827C571-9121-4336-98A5-ED936EAE0F09}" type="pres">
      <dgm:prSet presAssocID="{FA4C725C-DC8B-40A2-84D4-68AE083F4F09}" presName="parentNode" presStyleLbl="node1" presStyleIdx="5" presStyleCnt="6">
        <dgm:presLayoutVars>
          <dgm:chMax val="0"/>
          <dgm:bulletEnabled val="1"/>
        </dgm:presLayoutVars>
      </dgm:prSet>
      <dgm:spPr/>
      <dgm:t>
        <a:bodyPr/>
        <a:lstStyle/>
        <a:p>
          <a:endParaRPr lang="lv-LV"/>
        </a:p>
      </dgm:t>
    </dgm:pt>
  </dgm:ptLst>
  <dgm:cxnLst>
    <dgm:cxn modelId="{0A4EAFFD-7A94-48B7-A547-4944803F016F}" type="presOf" srcId="{E5BC8A8A-4852-420F-9E42-B40BA0F6CBBB}" destId="{2518D371-01D9-4E1E-A22D-BA4FF83FFEA3}" srcOrd="1" destOrd="0" presId="urn:microsoft.com/office/officeart/2005/8/layout/hProcess7"/>
    <dgm:cxn modelId="{DE326994-A4D4-4C56-BE9E-FA706D4E043E}" type="presOf" srcId="{938AC867-8DCD-42A5-B3FB-3D2693CE6081}" destId="{01398390-BCA3-4803-97B1-24B6DE3DE313}" srcOrd="1" destOrd="0" presId="urn:microsoft.com/office/officeart/2005/8/layout/hProcess7"/>
    <dgm:cxn modelId="{ECAAD2E0-FE69-4434-84FF-AAF9B785F81C}" type="presOf" srcId="{1EEE43D8-A4F8-4D50-BAAD-51947ACEB699}" destId="{F5BDB45F-3BEF-4C4D-BBA0-903E7ECD5CC9}" srcOrd="0" destOrd="0" presId="urn:microsoft.com/office/officeart/2005/8/layout/hProcess7"/>
    <dgm:cxn modelId="{C1060997-B008-44C8-9785-BA8F2A09165D}" type="presOf" srcId="{EF91FC0F-F4E5-4B50-B40F-CFC1A00099C6}" destId="{C47AFCE6-78B9-4F33-90E2-A3580A21554B}" srcOrd="1" destOrd="0" presId="urn:microsoft.com/office/officeart/2005/8/layout/hProcess7"/>
    <dgm:cxn modelId="{40AB03B7-C053-4A39-B145-2F3A391E4B9A}" type="presOf" srcId="{EF91FC0F-F4E5-4B50-B40F-CFC1A00099C6}" destId="{0B980248-1F98-4CD2-9C4C-B245029373FD}" srcOrd="0" destOrd="0" presId="urn:microsoft.com/office/officeart/2005/8/layout/hProcess7"/>
    <dgm:cxn modelId="{92AFAB0D-E3FC-4E61-98D9-2A85850CE103}" type="presOf" srcId="{1EEE43D8-A4F8-4D50-BAAD-51947ACEB699}" destId="{CF0344EB-C709-473F-9219-B84B265092A7}" srcOrd="1" destOrd="0" presId="urn:microsoft.com/office/officeart/2005/8/layout/hProcess7"/>
    <dgm:cxn modelId="{F3351240-5752-4067-BCAA-27B14BCCC93A}" type="presOf" srcId="{7B279D5C-E06D-426D-BBA5-97E6061F3A4C}" destId="{2CE70858-49FE-42E3-A4B6-DDEA9E8BDE18}" srcOrd="0" destOrd="0" presId="urn:microsoft.com/office/officeart/2005/8/layout/hProcess7"/>
    <dgm:cxn modelId="{17F68791-BB6D-473F-8E00-500A3AACECAF}" type="presOf" srcId="{938AC867-8DCD-42A5-B3FB-3D2693CE6081}" destId="{04A74CCF-79DC-45B6-97BE-1205F0AC8A5E}" srcOrd="0" destOrd="0" presId="urn:microsoft.com/office/officeart/2005/8/layout/hProcess7"/>
    <dgm:cxn modelId="{106986E9-7177-422D-87DA-1781D0D443DE}" type="presOf" srcId="{FA4C725C-DC8B-40A2-84D4-68AE083F4F09}" destId="{A827C571-9121-4336-98A5-ED936EAE0F09}" srcOrd="1" destOrd="0" presId="urn:microsoft.com/office/officeart/2005/8/layout/hProcess7"/>
    <dgm:cxn modelId="{3D662517-8E8D-4D51-A01C-8B8B6F5307BE}" type="presOf" srcId="{B7AFA046-B927-48A5-A731-403BE11AE702}" destId="{82CD556D-3BBF-43B2-8C4F-21B08EAF90F8}" srcOrd="1" destOrd="0" presId="urn:microsoft.com/office/officeart/2005/8/layout/hProcess7"/>
    <dgm:cxn modelId="{26816F36-FCFC-4DC1-98C7-FA26199EE2FA}" type="presOf" srcId="{62D75DA7-D8F6-4E8A-AD44-B240F6339E73}" destId="{20D1B283-9C22-41BF-ADF9-B15E38236831}" srcOrd="0" destOrd="0" presId="urn:microsoft.com/office/officeart/2005/8/layout/hProcess7"/>
    <dgm:cxn modelId="{A74CFE0C-A5FC-437E-B958-6C7BB52614CF}" srcId="{9DB397E4-DDFB-4B14-A510-9058DDC81241}" destId="{EF91FC0F-F4E5-4B50-B40F-CFC1A00099C6}" srcOrd="1" destOrd="0" parTransId="{FBC6CF09-D52E-4256-B196-F01FA803143D}" sibTransId="{976F5B5E-5C2D-48EA-A364-11B408043F25}"/>
    <dgm:cxn modelId="{E7130D7C-4ADC-4B97-9A3D-0731FE935FC1}" srcId="{B7AFA046-B927-48A5-A731-403BE11AE702}" destId="{7B279D5C-E06D-426D-BBA5-97E6061F3A4C}" srcOrd="0" destOrd="0" parTransId="{6B573C36-CC2D-4AF5-882C-1E584D2CBF04}" sibTransId="{2AB4ED22-07E5-4888-8D86-063A784C33E4}"/>
    <dgm:cxn modelId="{8E1C796A-47F1-4D4B-AD43-5089A060B8E7}" srcId="{9DB397E4-DDFB-4B14-A510-9058DDC81241}" destId="{B7AFA046-B927-48A5-A731-403BE11AE702}" srcOrd="3" destOrd="0" parTransId="{19367B00-2F27-4627-8A42-AA11EB078FFA}" sibTransId="{2A70590C-60E9-415D-80EC-F33B15A97259}"/>
    <dgm:cxn modelId="{2B67BB91-0D99-4726-8B84-B60D65D0AED8}" type="presOf" srcId="{B7AFA046-B927-48A5-A731-403BE11AE702}" destId="{9B5701D5-300B-495C-A96D-6410274EA0EA}" srcOrd="0" destOrd="0" presId="urn:microsoft.com/office/officeart/2005/8/layout/hProcess7"/>
    <dgm:cxn modelId="{3222C073-D905-4750-A417-E37C1048C49D}" type="presOf" srcId="{3E3ACEA3-77F1-4322-9A2E-442F329936DD}" destId="{32A4D138-7F89-4D52-8B9C-9FD246C48B58}" srcOrd="0" destOrd="0" presId="urn:microsoft.com/office/officeart/2005/8/layout/hProcess7"/>
    <dgm:cxn modelId="{FAA8B78C-1569-4EBB-A6D9-4A6133238F2B}" srcId="{9DB397E4-DDFB-4B14-A510-9058DDC81241}" destId="{E5BC8A8A-4852-420F-9E42-B40BA0F6CBBB}" srcOrd="4" destOrd="0" parTransId="{9E7BE357-C6EB-4074-9F25-CBE2A9D51892}" sibTransId="{A5E7EC02-2072-40FD-82BE-C7F77C5BD71E}"/>
    <dgm:cxn modelId="{9ED3BFE8-4B4F-4269-96F2-FC6B7B763783}" type="presOf" srcId="{E5BC8A8A-4852-420F-9E42-B40BA0F6CBBB}" destId="{D3B4D371-AFA4-4C0A-BB8B-4C9C4BE84FF5}" srcOrd="0" destOrd="0" presId="urn:microsoft.com/office/officeart/2005/8/layout/hProcess7"/>
    <dgm:cxn modelId="{8509D5DD-B417-4FA8-B837-E1E552DD5325}" srcId="{1EEE43D8-A4F8-4D50-BAAD-51947ACEB699}" destId="{0F750046-1945-4B6C-A20C-03AE3EC46FAB}" srcOrd="0" destOrd="0" parTransId="{3D301109-E321-4C7A-8D0B-AE08B58C04B3}" sibTransId="{2188817F-82C7-4E8C-B87B-881A3128A079}"/>
    <dgm:cxn modelId="{5B53706F-FC80-4E05-95DE-4DDF25227DCB}" srcId="{9DB397E4-DDFB-4B14-A510-9058DDC81241}" destId="{938AC867-8DCD-42A5-B3FB-3D2693CE6081}" srcOrd="2" destOrd="0" parTransId="{389D31C2-DC2C-4F23-8FE3-6AFEB8E55F42}" sibTransId="{9FEE06FD-1DAA-4552-8AD5-52D6B3101614}"/>
    <dgm:cxn modelId="{1D0E4FDA-27A0-4494-902F-AE7FB0861501}" type="presOf" srcId="{0F750046-1945-4B6C-A20C-03AE3EC46FAB}" destId="{54F40FE2-0B1A-4E06-A728-ED6FBCC6921A}" srcOrd="0" destOrd="0" presId="urn:microsoft.com/office/officeart/2005/8/layout/hProcess7"/>
    <dgm:cxn modelId="{167B79A1-4F1A-42AF-9C03-44ACC785D636}" type="presOf" srcId="{FA4C725C-DC8B-40A2-84D4-68AE083F4F09}" destId="{A72E923B-BB89-4B9B-8277-C06225079738}" srcOrd="0" destOrd="0" presId="urn:microsoft.com/office/officeart/2005/8/layout/hProcess7"/>
    <dgm:cxn modelId="{21D839D0-E31A-49A0-A27F-403F6A9F9B1F}" srcId="{9DB397E4-DDFB-4B14-A510-9058DDC81241}" destId="{1EEE43D8-A4F8-4D50-BAAD-51947ACEB699}" srcOrd="0" destOrd="0" parTransId="{5F268B82-BFD3-437A-A755-391E54A44F76}" sibTransId="{BD3140B0-08A4-48D4-AE74-DE49296F868D}"/>
    <dgm:cxn modelId="{D3995D1C-33F7-4557-88AF-3FA6C971DB1E}" srcId="{EF91FC0F-F4E5-4B50-B40F-CFC1A00099C6}" destId="{62D75DA7-D8F6-4E8A-AD44-B240F6339E73}" srcOrd="0" destOrd="0" parTransId="{79EDA888-D6F2-4D0A-B534-92EC5DCACCD6}" sibTransId="{F4269AA6-72B1-426C-A66C-7EBE31AEBD58}"/>
    <dgm:cxn modelId="{E5DEE48F-8CCA-42E7-9847-C990F6FC5F1A}" srcId="{938AC867-8DCD-42A5-B3FB-3D2693CE6081}" destId="{3E3ACEA3-77F1-4322-9A2E-442F329936DD}" srcOrd="0" destOrd="0" parTransId="{3D50402E-EDA9-4A20-A7A9-174A0ADAAA42}" sibTransId="{1477A1F2-C33E-4064-80E1-A38A7A625A6E}"/>
    <dgm:cxn modelId="{AFCC1AAA-34EE-4BBD-88F2-4D38116D95DB}" type="presOf" srcId="{9DB397E4-DDFB-4B14-A510-9058DDC81241}" destId="{3FD7BF62-29F5-4B7A-8950-EB39D4E7D881}" srcOrd="0" destOrd="0" presId="urn:microsoft.com/office/officeart/2005/8/layout/hProcess7"/>
    <dgm:cxn modelId="{50054FAC-8674-45CD-89F1-5D5825FFA045}" srcId="{9DB397E4-DDFB-4B14-A510-9058DDC81241}" destId="{FA4C725C-DC8B-40A2-84D4-68AE083F4F09}" srcOrd="5" destOrd="0" parTransId="{1594493C-6952-41E8-855C-C696606807D4}" sibTransId="{9DAB168D-5B4E-49F8-8795-B6E171DFEAE5}"/>
    <dgm:cxn modelId="{DC373DC2-C36B-4186-B0D3-6169F2CB1629}" type="presParOf" srcId="{3FD7BF62-29F5-4B7A-8950-EB39D4E7D881}" destId="{8A3A461B-D8C0-4083-A994-293D252C39DB}" srcOrd="0" destOrd="0" presId="urn:microsoft.com/office/officeart/2005/8/layout/hProcess7"/>
    <dgm:cxn modelId="{8DF3BA91-812C-4A8F-8B66-FFADCB18B0F7}" type="presParOf" srcId="{8A3A461B-D8C0-4083-A994-293D252C39DB}" destId="{F5BDB45F-3BEF-4C4D-BBA0-903E7ECD5CC9}" srcOrd="0" destOrd="0" presId="urn:microsoft.com/office/officeart/2005/8/layout/hProcess7"/>
    <dgm:cxn modelId="{ACB765D6-8B42-4BCD-818F-75BD45C2EAF5}" type="presParOf" srcId="{8A3A461B-D8C0-4083-A994-293D252C39DB}" destId="{CF0344EB-C709-473F-9219-B84B265092A7}" srcOrd="1" destOrd="0" presId="urn:microsoft.com/office/officeart/2005/8/layout/hProcess7"/>
    <dgm:cxn modelId="{1AE34EDB-9E98-4228-A1F4-8362A3D1EDED}" type="presParOf" srcId="{8A3A461B-D8C0-4083-A994-293D252C39DB}" destId="{54F40FE2-0B1A-4E06-A728-ED6FBCC6921A}" srcOrd="2" destOrd="0" presId="urn:microsoft.com/office/officeart/2005/8/layout/hProcess7"/>
    <dgm:cxn modelId="{07517C1A-346A-4D6A-8989-1899F8869B6E}" type="presParOf" srcId="{3FD7BF62-29F5-4B7A-8950-EB39D4E7D881}" destId="{9BA335CF-45A4-4264-937F-67D0F32DD9BE}" srcOrd="1" destOrd="0" presId="urn:microsoft.com/office/officeart/2005/8/layout/hProcess7"/>
    <dgm:cxn modelId="{E54A5DE0-251B-467A-9A45-7AE983750D63}" type="presParOf" srcId="{3FD7BF62-29F5-4B7A-8950-EB39D4E7D881}" destId="{51AA6402-55B1-447E-82FD-BDC613C49A26}" srcOrd="2" destOrd="0" presId="urn:microsoft.com/office/officeart/2005/8/layout/hProcess7"/>
    <dgm:cxn modelId="{D4E6D188-5077-4122-B1D7-44A297792DB4}" type="presParOf" srcId="{51AA6402-55B1-447E-82FD-BDC613C49A26}" destId="{AA5D1D8D-0870-4104-9A5B-0A81160F19CF}" srcOrd="0" destOrd="0" presId="urn:microsoft.com/office/officeart/2005/8/layout/hProcess7"/>
    <dgm:cxn modelId="{0ABB3BDB-1B5A-43A2-985B-9C704ED3531C}" type="presParOf" srcId="{51AA6402-55B1-447E-82FD-BDC613C49A26}" destId="{CA3E7900-6459-453D-9483-CF1428B0F345}" srcOrd="1" destOrd="0" presId="urn:microsoft.com/office/officeart/2005/8/layout/hProcess7"/>
    <dgm:cxn modelId="{48D3AAF1-1D7C-4EA1-9694-5163C2DD2003}" type="presParOf" srcId="{51AA6402-55B1-447E-82FD-BDC613C49A26}" destId="{B04FC624-D341-4FFA-9DCE-E562A507849E}" srcOrd="2" destOrd="0" presId="urn:microsoft.com/office/officeart/2005/8/layout/hProcess7"/>
    <dgm:cxn modelId="{5ED3B5E3-5286-45C1-8E7D-4182018659BE}" type="presParOf" srcId="{3FD7BF62-29F5-4B7A-8950-EB39D4E7D881}" destId="{C1D75C52-5007-4BD1-B358-45927F781868}" srcOrd="3" destOrd="0" presId="urn:microsoft.com/office/officeart/2005/8/layout/hProcess7"/>
    <dgm:cxn modelId="{606F36DE-21AD-4CA1-897D-57AAFAD74156}" type="presParOf" srcId="{3FD7BF62-29F5-4B7A-8950-EB39D4E7D881}" destId="{52B45CD1-0B45-4A6E-B0CD-4B1B3AB154AC}" srcOrd="4" destOrd="0" presId="urn:microsoft.com/office/officeart/2005/8/layout/hProcess7"/>
    <dgm:cxn modelId="{257CAC2B-EA80-40BD-A3E8-5F581C7787FB}" type="presParOf" srcId="{52B45CD1-0B45-4A6E-B0CD-4B1B3AB154AC}" destId="{0B980248-1F98-4CD2-9C4C-B245029373FD}" srcOrd="0" destOrd="0" presId="urn:microsoft.com/office/officeart/2005/8/layout/hProcess7"/>
    <dgm:cxn modelId="{401E8910-1F17-4DDE-A119-2A0E3C247E1F}" type="presParOf" srcId="{52B45CD1-0B45-4A6E-B0CD-4B1B3AB154AC}" destId="{C47AFCE6-78B9-4F33-90E2-A3580A21554B}" srcOrd="1" destOrd="0" presId="urn:microsoft.com/office/officeart/2005/8/layout/hProcess7"/>
    <dgm:cxn modelId="{B838E6B4-DCFB-465A-A71A-47870DFE6124}" type="presParOf" srcId="{52B45CD1-0B45-4A6E-B0CD-4B1B3AB154AC}" destId="{20D1B283-9C22-41BF-ADF9-B15E38236831}" srcOrd="2" destOrd="0" presId="urn:microsoft.com/office/officeart/2005/8/layout/hProcess7"/>
    <dgm:cxn modelId="{9C01E20E-F1B5-4C53-BD03-487ED20CF52F}" type="presParOf" srcId="{3FD7BF62-29F5-4B7A-8950-EB39D4E7D881}" destId="{A0AFA90C-CBD1-401D-A8FD-6A54577C598D}" srcOrd="5" destOrd="0" presId="urn:microsoft.com/office/officeart/2005/8/layout/hProcess7"/>
    <dgm:cxn modelId="{E4107D9A-C167-4F53-9B63-4F95AA6F4A9A}" type="presParOf" srcId="{3FD7BF62-29F5-4B7A-8950-EB39D4E7D881}" destId="{B8D31E9A-4716-471E-A993-8C242D8C0323}" srcOrd="6" destOrd="0" presId="urn:microsoft.com/office/officeart/2005/8/layout/hProcess7"/>
    <dgm:cxn modelId="{B9A97340-2F11-4D40-839C-1A30A66D0E2F}" type="presParOf" srcId="{B8D31E9A-4716-471E-A993-8C242D8C0323}" destId="{49243762-B1F2-4D72-A771-79B41C6CA669}" srcOrd="0" destOrd="0" presId="urn:microsoft.com/office/officeart/2005/8/layout/hProcess7"/>
    <dgm:cxn modelId="{B8E4B288-52DE-42E4-8B94-7B0F1E37C037}" type="presParOf" srcId="{B8D31E9A-4716-471E-A993-8C242D8C0323}" destId="{70931C5E-D284-42E1-83E5-B494635D57AF}" srcOrd="1" destOrd="0" presId="urn:microsoft.com/office/officeart/2005/8/layout/hProcess7"/>
    <dgm:cxn modelId="{6DDE6919-2A02-4D69-B68C-6C4A961CD733}" type="presParOf" srcId="{B8D31E9A-4716-471E-A993-8C242D8C0323}" destId="{05335012-136F-4EC5-866D-CA093E98D2EE}" srcOrd="2" destOrd="0" presId="urn:microsoft.com/office/officeart/2005/8/layout/hProcess7"/>
    <dgm:cxn modelId="{74B326AF-A5F1-47B0-896F-797D908F8ECB}" type="presParOf" srcId="{3FD7BF62-29F5-4B7A-8950-EB39D4E7D881}" destId="{68A69104-8AED-40FE-8FC8-183E5E216B2C}" srcOrd="7" destOrd="0" presId="urn:microsoft.com/office/officeart/2005/8/layout/hProcess7"/>
    <dgm:cxn modelId="{7B195BC6-7323-4367-84A8-122D40C7E763}" type="presParOf" srcId="{3FD7BF62-29F5-4B7A-8950-EB39D4E7D881}" destId="{09FCBDEB-54AA-4AF3-90F0-65BE9F847A08}" srcOrd="8" destOrd="0" presId="urn:microsoft.com/office/officeart/2005/8/layout/hProcess7"/>
    <dgm:cxn modelId="{A83D7928-DF34-435B-9770-D309F87D393F}" type="presParOf" srcId="{09FCBDEB-54AA-4AF3-90F0-65BE9F847A08}" destId="{04A74CCF-79DC-45B6-97BE-1205F0AC8A5E}" srcOrd="0" destOrd="0" presId="urn:microsoft.com/office/officeart/2005/8/layout/hProcess7"/>
    <dgm:cxn modelId="{72B62D8B-2C8B-414B-ACE1-A3C58B98654C}" type="presParOf" srcId="{09FCBDEB-54AA-4AF3-90F0-65BE9F847A08}" destId="{01398390-BCA3-4803-97B1-24B6DE3DE313}" srcOrd="1" destOrd="0" presId="urn:microsoft.com/office/officeart/2005/8/layout/hProcess7"/>
    <dgm:cxn modelId="{66CC2ACC-80A7-4438-B04F-9D9C8799F0E6}" type="presParOf" srcId="{09FCBDEB-54AA-4AF3-90F0-65BE9F847A08}" destId="{32A4D138-7F89-4D52-8B9C-9FD246C48B58}" srcOrd="2" destOrd="0" presId="urn:microsoft.com/office/officeart/2005/8/layout/hProcess7"/>
    <dgm:cxn modelId="{BF84E8E9-8CDE-41D8-A90F-7EF791027300}" type="presParOf" srcId="{3FD7BF62-29F5-4B7A-8950-EB39D4E7D881}" destId="{7BFA4A35-C2E6-4A01-BB5A-60F099CC5C46}" srcOrd="9" destOrd="0" presId="urn:microsoft.com/office/officeart/2005/8/layout/hProcess7"/>
    <dgm:cxn modelId="{9FDB29DC-3036-465E-A411-5066A3310FB9}" type="presParOf" srcId="{3FD7BF62-29F5-4B7A-8950-EB39D4E7D881}" destId="{29171647-8D56-4410-B0DC-6DC2D80D740D}" srcOrd="10" destOrd="0" presId="urn:microsoft.com/office/officeart/2005/8/layout/hProcess7"/>
    <dgm:cxn modelId="{44F854AD-2177-47FC-9B1E-95C78AFFBB3E}" type="presParOf" srcId="{29171647-8D56-4410-B0DC-6DC2D80D740D}" destId="{59864EA8-D11E-464A-8ACF-D1EC35273651}" srcOrd="0" destOrd="0" presId="urn:microsoft.com/office/officeart/2005/8/layout/hProcess7"/>
    <dgm:cxn modelId="{8A096F4B-6C69-4398-92DF-DF6EABDF320E}" type="presParOf" srcId="{29171647-8D56-4410-B0DC-6DC2D80D740D}" destId="{C549F7FB-C2DB-4E96-BC8A-2BC00D1BD008}" srcOrd="1" destOrd="0" presId="urn:microsoft.com/office/officeart/2005/8/layout/hProcess7"/>
    <dgm:cxn modelId="{FCCE29EF-75DB-4CD2-A672-193CFFBFB2DE}" type="presParOf" srcId="{29171647-8D56-4410-B0DC-6DC2D80D740D}" destId="{CE8ED9D2-0D72-4BE6-A3C8-FCCDA3900AFB}" srcOrd="2" destOrd="0" presId="urn:microsoft.com/office/officeart/2005/8/layout/hProcess7"/>
    <dgm:cxn modelId="{4D71E660-49C7-44D9-ADB9-548F9AFF1F4A}" type="presParOf" srcId="{3FD7BF62-29F5-4B7A-8950-EB39D4E7D881}" destId="{91BC064C-4345-4FF2-BDBE-D3A36D4120F0}" srcOrd="11" destOrd="0" presId="urn:microsoft.com/office/officeart/2005/8/layout/hProcess7"/>
    <dgm:cxn modelId="{4365EAD5-99EB-4A4D-8DFA-F3BC69864623}" type="presParOf" srcId="{3FD7BF62-29F5-4B7A-8950-EB39D4E7D881}" destId="{5C117449-6C38-40C1-8588-771F817B054A}" srcOrd="12" destOrd="0" presId="urn:microsoft.com/office/officeart/2005/8/layout/hProcess7"/>
    <dgm:cxn modelId="{0ADC8AF5-FA3A-4003-8F7A-C91694D89A61}" type="presParOf" srcId="{5C117449-6C38-40C1-8588-771F817B054A}" destId="{9B5701D5-300B-495C-A96D-6410274EA0EA}" srcOrd="0" destOrd="0" presId="urn:microsoft.com/office/officeart/2005/8/layout/hProcess7"/>
    <dgm:cxn modelId="{EF98B946-DD2A-4486-9CE4-5AF976AB9F77}" type="presParOf" srcId="{5C117449-6C38-40C1-8588-771F817B054A}" destId="{82CD556D-3BBF-43B2-8C4F-21B08EAF90F8}" srcOrd="1" destOrd="0" presId="urn:microsoft.com/office/officeart/2005/8/layout/hProcess7"/>
    <dgm:cxn modelId="{2A9B5BBD-68B1-49B6-99CE-E0556DBC366A}" type="presParOf" srcId="{5C117449-6C38-40C1-8588-771F817B054A}" destId="{2CE70858-49FE-42E3-A4B6-DDEA9E8BDE18}" srcOrd="2" destOrd="0" presId="urn:microsoft.com/office/officeart/2005/8/layout/hProcess7"/>
    <dgm:cxn modelId="{43A8ACDA-EC2B-4AF4-B27C-75CAF112154E}" type="presParOf" srcId="{3FD7BF62-29F5-4B7A-8950-EB39D4E7D881}" destId="{CDD1E4B1-3508-49D9-A7A7-A8B99AE881CC}" srcOrd="13" destOrd="0" presId="urn:microsoft.com/office/officeart/2005/8/layout/hProcess7"/>
    <dgm:cxn modelId="{849FC8FF-254B-4BEB-9531-3961F7BC6761}" type="presParOf" srcId="{3FD7BF62-29F5-4B7A-8950-EB39D4E7D881}" destId="{61DF1C42-04BF-4649-A3A2-559F5D18D2B4}" srcOrd="14" destOrd="0" presId="urn:microsoft.com/office/officeart/2005/8/layout/hProcess7"/>
    <dgm:cxn modelId="{D8E5D229-421D-439E-9594-FE7338D0B9F2}" type="presParOf" srcId="{61DF1C42-04BF-4649-A3A2-559F5D18D2B4}" destId="{42C8EDF9-3E5D-40E0-A686-2EC0ECF721B2}" srcOrd="0" destOrd="0" presId="urn:microsoft.com/office/officeart/2005/8/layout/hProcess7"/>
    <dgm:cxn modelId="{D255B2D2-DE91-441A-B1A7-61DD70AC0730}" type="presParOf" srcId="{61DF1C42-04BF-4649-A3A2-559F5D18D2B4}" destId="{D88FE42F-79EC-4497-8246-A20FD114D0AE}" srcOrd="1" destOrd="0" presId="urn:microsoft.com/office/officeart/2005/8/layout/hProcess7"/>
    <dgm:cxn modelId="{88DAD3CC-9928-4BE0-97E5-DECB63061B9B}" type="presParOf" srcId="{61DF1C42-04BF-4649-A3A2-559F5D18D2B4}" destId="{2A88DE90-51D0-4CCF-A5C4-24F7A41F58C2}" srcOrd="2" destOrd="0" presId="urn:microsoft.com/office/officeart/2005/8/layout/hProcess7"/>
    <dgm:cxn modelId="{71D13C95-6DAB-41E2-882A-2534EC100F8E}" type="presParOf" srcId="{3FD7BF62-29F5-4B7A-8950-EB39D4E7D881}" destId="{58E46938-FA11-4AB7-B3B3-FBAA557717F5}" srcOrd="15" destOrd="0" presId="urn:microsoft.com/office/officeart/2005/8/layout/hProcess7"/>
    <dgm:cxn modelId="{A4451C0D-4C2A-4B31-BC6F-79100D38285A}" type="presParOf" srcId="{3FD7BF62-29F5-4B7A-8950-EB39D4E7D881}" destId="{01C25C0F-58EC-4CEA-BC61-F0A3E0F31A4B}" srcOrd="16" destOrd="0" presId="urn:microsoft.com/office/officeart/2005/8/layout/hProcess7"/>
    <dgm:cxn modelId="{59F3313F-A063-401A-89AA-FFD5C33A7292}" type="presParOf" srcId="{01C25C0F-58EC-4CEA-BC61-F0A3E0F31A4B}" destId="{D3B4D371-AFA4-4C0A-BB8B-4C9C4BE84FF5}" srcOrd="0" destOrd="0" presId="urn:microsoft.com/office/officeart/2005/8/layout/hProcess7"/>
    <dgm:cxn modelId="{F2BD565A-C416-4EA3-B075-ACB5A0804551}" type="presParOf" srcId="{01C25C0F-58EC-4CEA-BC61-F0A3E0F31A4B}" destId="{2518D371-01D9-4E1E-A22D-BA4FF83FFEA3}" srcOrd="1" destOrd="0" presId="urn:microsoft.com/office/officeart/2005/8/layout/hProcess7"/>
    <dgm:cxn modelId="{AF260511-9212-4490-ABF7-947552B6A409}" type="presParOf" srcId="{3FD7BF62-29F5-4B7A-8950-EB39D4E7D881}" destId="{006F7DDC-E720-44C2-B718-2E5463C8AFF3}" srcOrd="17" destOrd="0" presId="urn:microsoft.com/office/officeart/2005/8/layout/hProcess7"/>
    <dgm:cxn modelId="{32EA3805-6C64-46C9-9046-F165F76554D1}" type="presParOf" srcId="{3FD7BF62-29F5-4B7A-8950-EB39D4E7D881}" destId="{3F73D335-291D-4621-B566-28663623CD67}" srcOrd="18" destOrd="0" presId="urn:microsoft.com/office/officeart/2005/8/layout/hProcess7"/>
    <dgm:cxn modelId="{8FF9D1D8-4B3D-47CE-B8F2-1DE929C772AF}" type="presParOf" srcId="{3F73D335-291D-4621-B566-28663623CD67}" destId="{E44E07A9-D024-40A3-BD80-948C1CD2DC0D}" srcOrd="0" destOrd="0" presId="urn:microsoft.com/office/officeart/2005/8/layout/hProcess7"/>
    <dgm:cxn modelId="{0CF995BA-07EA-426B-BB30-3EF12C4CEFCC}" type="presParOf" srcId="{3F73D335-291D-4621-B566-28663623CD67}" destId="{B0FF56D7-B301-46A9-922B-52B73921D4D0}" srcOrd="1" destOrd="0" presId="urn:microsoft.com/office/officeart/2005/8/layout/hProcess7"/>
    <dgm:cxn modelId="{3E69137C-9AAD-4377-8E4E-8E51DE985226}" type="presParOf" srcId="{3F73D335-291D-4621-B566-28663623CD67}" destId="{BE58DFBD-D68E-4215-831D-EF95152AFB88}" srcOrd="2" destOrd="0" presId="urn:microsoft.com/office/officeart/2005/8/layout/hProcess7"/>
    <dgm:cxn modelId="{F1923886-8F5C-4A0B-8E71-DE0DC1883D95}" type="presParOf" srcId="{3FD7BF62-29F5-4B7A-8950-EB39D4E7D881}" destId="{F7FA88AA-7991-4089-B6A0-665AB7C5FE4E}" srcOrd="19" destOrd="0" presId="urn:microsoft.com/office/officeart/2005/8/layout/hProcess7"/>
    <dgm:cxn modelId="{A207AB83-0050-47D6-A080-93C19A28F4A6}" type="presParOf" srcId="{3FD7BF62-29F5-4B7A-8950-EB39D4E7D881}" destId="{F0566425-90FD-4F39-B24D-06C3DDC7668B}" srcOrd="20" destOrd="0" presId="urn:microsoft.com/office/officeart/2005/8/layout/hProcess7"/>
    <dgm:cxn modelId="{DD45765D-A8F8-44DD-9C6C-72E20EDABE86}" type="presParOf" srcId="{F0566425-90FD-4F39-B24D-06C3DDC7668B}" destId="{A72E923B-BB89-4B9B-8277-C06225079738}" srcOrd="0" destOrd="0" presId="urn:microsoft.com/office/officeart/2005/8/layout/hProcess7"/>
    <dgm:cxn modelId="{1001FC75-FA54-4D1F-BC49-B3E20EA558D7}" type="presParOf" srcId="{F0566425-90FD-4F39-B24D-06C3DDC7668B}" destId="{A827C571-9121-4336-98A5-ED936EAE0F09}" srcOrd="1"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DB45F-3BEF-4C4D-BBA0-903E7ECD5CC9}">
      <dsp:nvSpPr>
        <dsp:cNvPr id="0" name=""/>
        <dsp:cNvSpPr/>
      </dsp:nvSpPr>
      <dsp:spPr>
        <a:xfrm>
          <a:off x="2743" y="81009"/>
          <a:ext cx="1650286" cy="1980343"/>
        </a:xfrm>
        <a:prstGeom prst="roundRect">
          <a:avLst>
            <a:gd name="adj" fmla="val 5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lv-LV" sz="1900" kern="1200" dirty="0" smtClean="0"/>
            <a:t>Pavasaris</a:t>
          </a:r>
          <a:endParaRPr lang="en-US" sz="1900" kern="1200" dirty="0"/>
        </a:p>
      </dsp:txBody>
      <dsp:txXfrm rot="16200000">
        <a:off x="-644168" y="727921"/>
        <a:ext cx="1623881" cy="330057"/>
      </dsp:txXfrm>
    </dsp:sp>
    <dsp:sp modelId="{54F40FE2-0B1A-4E06-A728-ED6FBCC6921A}">
      <dsp:nvSpPr>
        <dsp:cNvPr id="0" name=""/>
        <dsp:cNvSpPr/>
      </dsp:nvSpPr>
      <dsp:spPr>
        <a:xfrm>
          <a:off x="332800" y="81009"/>
          <a:ext cx="1229463" cy="1980343"/>
        </a:xfrm>
        <a:prstGeom prst="rect">
          <a:avLst/>
        </a:prstGeom>
        <a:no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r>
            <a:rPr lang="lv-LV" sz="1200" kern="1200" dirty="0" smtClean="0"/>
            <a:t>IDEJU HAKATONI, EKSPERTU SARUNAS</a:t>
          </a:r>
          <a:endParaRPr lang="en-US" sz="1200" kern="1200" dirty="0"/>
        </a:p>
      </dsp:txBody>
      <dsp:txXfrm>
        <a:off x="332800" y="81009"/>
        <a:ext cx="1229463" cy="1980343"/>
      </dsp:txXfrm>
    </dsp:sp>
    <dsp:sp modelId="{0B980248-1F98-4CD2-9C4C-B245029373FD}">
      <dsp:nvSpPr>
        <dsp:cNvPr id="0" name=""/>
        <dsp:cNvSpPr/>
      </dsp:nvSpPr>
      <dsp:spPr>
        <a:xfrm>
          <a:off x="1710790" y="81009"/>
          <a:ext cx="1650286" cy="1980343"/>
        </a:xfrm>
        <a:prstGeom prst="roundRect">
          <a:avLst>
            <a:gd name="adj" fmla="val 5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lv-LV" sz="1900" kern="1200" dirty="0" smtClean="0"/>
            <a:t>Vasara</a:t>
          </a:r>
          <a:endParaRPr lang="en-US" sz="1900" kern="1200" dirty="0"/>
        </a:p>
      </dsp:txBody>
      <dsp:txXfrm rot="16200000">
        <a:off x="1063877" y="727921"/>
        <a:ext cx="1623881" cy="330057"/>
      </dsp:txXfrm>
    </dsp:sp>
    <dsp:sp modelId="{CA3E7900-6459-453D-9483-CF1428B0F345}">
      <dsp:nvSpPr>
        <dsp:cNvPr id="0" name=""/>
        <dsp:cNvSpPr/>
      </dsp:nvSpPr>
      <dsp:spPr>
        <a:xfrm rot="5400000">
          <a:off x="1573463" y="1655644"/>
          <a:ext cx="291155" cy="24754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0D1B283-9C22-41BF-ADF9-B15E38236831}">
      <dsp:nvSpPr>
        <dsp:cNvPr id="0" name=""/>
        <dsp:cNvSpPr/>
      </dsp:nvSpPr>
      <dsp:spPr>
        <a:xfrm>
          <a:off x="2040847" y="81009"/>
          <a:ext cx="1229463" cy="1980343"/>
        </a:xfrm>
        <a:prstGeom prst="rect">
          <a:avLst/>
        </a:prstGeom>
        <a:no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r>
            <a:rPr lang="lv-LV" sz="1200" kern="1200" dirty="0" smtClean="0"/>
            <a:t>ESOŠO DOKUMENTU REVĪZIJA UN VIDUSPOSMA IZVĒRTĒJUMS</a:t>
          </a:r>
          <a:endParaRPr lang="en-US" sz="1200" kern="1200" dirty="0"/>
        </a:p>
      </dsp:txBody>
      <dsp:txXfrm>
        <a:off x="2040847" y="81009"/>
        <a:ext cx="1229463" cy="1980343"/>
      </dsp:txXfrm>
    </dsp:sp>
    <dsp:sp modelId="{04A74CCF-79DC-45B6-97BE-1205F0AC8A5E}">
      <dsp:nvSpPr>
        <dsp:cNvPr id="0" name=""/>
        <dsp:cNvSpPr/>
      </dsp:nvSpPr>
      <dsp:spPr>
        <a:xfrm>
          <a:off x="3418836" y="81009"/>
          <a:ext cx="1650286" cy="1980343"/>
        </a:xfrm>
        <a:prstGeom prst="roundRect">
          <a:avLst>
            <a:gd name="adj" fmla="val 5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lv-LV" sz="1900" kern="1200" dirty="0" smtClean="0"/>
            <a:t>Rudens</a:t>
          </a:r>
          <a:endParaRPr lang="en-US" sz="1900" kern="1200" dirty="0"/>
        </a:p>
      </dsp:txBody>
      <dsp:txXfrm rot="16200000">
        <a:off x="2771924" y="727921"/>
        <a:ext cx="1623881" cy="330057"/>
      </dsp:txXfrm>
    </dsp:sp>
    <dsp:sp modelId="{70931C5E-D284-42E1-83E5-B494635D57AF}">
      <dsp:nvSpPr>
        <dsp:cNvPr id="0" name=""/>
        <dsp:cNvSpPr/>
      </dsp:nvSpPr>
      <dsp:spPr>
        <a:xfrm rot="5400000">
          <a:off x="3281510" y="1655644"/>
          <a:ext cx="291155" cy="24754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2A4D138-7F89-4D52-8B9C-9FD246C48B58}">
      <dsp:nvSpPr>
        <dsp:cNvPr id="0" name=""/>
        <dsp:cNvSpPr/>
      </dsp:nvSpPr>
      <dsp:spPr>
        <a:xfrm>
          <a:off x="3748893" y="81009"/>
          <a:ext cx="1229463" cy="1980343"/>
        </a:xfrm>
        <a:prstGeom prst="rect">
          <a:avLst/>
        </a:prstGeom>
        <a:no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r>
            <a:rPr lang="lv-LV" sz="1200" kern="1200" dirty="0" smtClean="0"/>
            <a:t>REFORMU VIRZIENU IZSTRĀDE UN PLAŠAS KONSULTĀCIJAS</a:t>
          </a:r>
          <a:endParaRPr lang="en-US" sz="1200" kern="1200" dirty="0"/>
        </a:p>
      </dsp:txBody>
      <dsp:txXfrm>
        <a:off x="3748893" y="81009"/>
        <a:ext cx="1229463" cy="1980343"/>
      </dsp:txXfrm>
    </dsp:sp>
    <dsp:sp modelId="{9B5701D5-300B-495C-A96D-6410274EA0EA}">
      <dsp:nvSpPr>
        <dsp:cNvPr id="0" name=""/>
        <dsp:cNvSpPr/>
      </dsp:nvSpPr>
      <dsp:spPr>
        <a:xfrm>
          <a:off x="5126882" y="81009"/>
          <a:ext cx="1650286" cy="1980343"/>
        </a:xfrm>
        <a:prstGeom prst="roundRect">
          <a:avLst>
            <a:gd name="adj" fmla="val 5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lv-LV" sz="1900" kern="1200" dirty="0" smtClean="0"/>
            <a:t>Ziema</a:t>
          </a:r>
          <a:endParaRPr lang="en-US" sz="1900" kern="1200" dirty="0"/>
        </a:p>
      </dsp:txBody>
      <dsp:txXfrm rot="16200000">
        <a:off x="4479970" y="727921"/>
        <a:ext cx="1623881" cy="330057"/>
      </dsp:txXfrm>
    </dsp:sp>
    <dsp:sp modelId="{C549F7FB-C2DB-4E96-BC8A-2BC00D1BD008}">
      <dsp:nvSpPr>
        <dsp:cNvPr id="0" name=""/>
        <dsp:cNvSpPr/>
      </dsp:nvSpPr>
      <dsp:spPr>
        <a:xfrm rot="5400000">
          <a:off x="4989556" y="1655644"/>
          <a:ext cx="291155" cy="24754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CE70858-49FE-42E3-A4B6-DDEA9E8BDE18}">
      <dsp:nvSpPr>
        <dsp:cNvPr id="0" name=""/>
        <dsp:cNvSpPr/>
      </dsp:nvSpPr>
      <dsp:spPr>
        <a:xfrm>
          <a:off x="5456940" y="81009"/>
          <a:ext cx="1229463" cy="1980343"/>
        </a:xfrm>
        <a:prstGeom prst="rect">
          <a:avLst/>
        </a:prstGeom>
        <a:no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endParaRPr lang="lv-LV" sz="1200" kern="1200" dirty="0" smtClean="0"/>
        </a:p>
        <a:p>
          <a:pPr lvl="0" algn="l" defTabSz="533400">
            <a:lnSpc>
              <a:spcPct val="90000"/>
            </a:lnSpc>
            <a:spcBef>
              <a:spcPct val="0"/>
            </a:spcBef>
            <a:spcAft>
              <a:spcPct val="35000"/>
            </a:spcAft>
          </a:pPr>
          <a:r>
            <a:rPr lang="lv-LV" sz="1200" kern="1200" dirty="0" smtClean="0"/>
            <a:t>ANALĪZE, PLĀNA DRAFTĒŠANA</a:t>
          </a:r>
          <a:endParaRPr lang="en-US" sz="1200" kern="1200" dirty="0"/>
        </a:p>
      </dsp:txBody>
      <dsp:txXfrm>
        <a:off x="5456940" y="81009"/>
        <a:ext cx="1229463" cy="1980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DB45F-3BEF-4C4D-BBA0-903E7ECD5CC9}">
      <dsp:nvSpPr>
        <dsp:cNvPr id="0" name=""/>
        <dsp:cNvSpPr/>
      </dsp:nvSpPr>
      <dsp:spPr>
        <a:xfrm>
          <a:off x="1896" y="1331568"/>
          <a:ext cx="1272975" cy="1527570"/>
        </a:xfrm>
        <a:prstGeom prst="roundRect">
          <a:avLst>
            <a:gd name="adj" fmla="val 5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11/2016</a:t>
          </a:r>
          <a:endParaRPr lang="en-US" sz="1100" kern="1200" dirty="0"/>
        </a:p>
      </dsp:txBody>
      <dsp:txXfrm rot="16200000">
        <a:off x="-497110" y="1830575"/>
        <a:ext cx="1252607" cy="254595"/>
      </dsp:txXfrm>
    </dsp:sp>
    <dsp:sp modelId="{54F40FE2-0B1A-4E06-A728-ED6FBCC6921A}">
      <dsp:nvSpPr>
        <dsp:cNvPr id="0" name=""/>
        <dsp:cNvSpPr/>
      </dsp:nvSpPr>
      <dsp:spPr>
        <a:xfrm>
          <a:off x="256491" y="1331568"/>
          <a:ext cx="948366" cy="152757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ctr" anchorCtr="0">
          <a:noAutofit/>
        </a:bodyPr>
        <a:lstStyle/>
        <a:p>
          <a:pPr lvl="0" algn="l" defTabSz="400050">
            <a:lnSpc>
              <a:spcPct val="90000"/>
            </a:lnSpc>
            <a:spcBef>
              <a:spcPct val="0"/>
            </a:spcBef>
            <a:spcAft>
              <a:spcPct val="35000"/>
            </a:spcAft>
          </a:pPr>
          <a:r>
            <a:rPr lang="lv-LV" sz="900" kern="1200" dirty="0" smtClean="0"/>
            <a:t>Diskusijas ar izpildvaru, lēmējvaru, sabiedrību par reformu virzieniem</a:t>
          </a:r>
          <a:endParaRPr lang="en-US" sz="900" kern="1200" dirty="0"/>
        </a:p>
      </dsp:txBody>
      <dsp:txXfrm>
        <a:off x="256491" y="1331568"/>
        <a:ext cx="948366" cy="1527570"/>
      </dsp:txXfrm>
    </dsp:sp>
    <dsp:sp modelId="{0B980248-1F98-4CD2-9C4C-B245029373FD}">
      <dsp:nvSpPr>
        <dsp:cNvPr id="0" name=""/>
        <dsp:cNvSpPr/>
      </dsp:nvSpPr>
      <dsp:spPr>
        <a:xfrm>
          <a:off x="1319425" y="1331568"/>
          <a:ext cx="1272975" cy="1527570"/>
        </a:xfrm>
        <a:prstGeom prst="roundRect">
          <a:avLst>
            <a:gd name="adj" fmla="val 5000"/>
          </a:avLst>
        </a:prstGeom>
        <a:solidFill>
          <a:schemeClr val="accent1">
            <a:shade val="80000"/>
            <a:hueOff val="0"/>
            <a:satOff val="-5268"/>
            <a:lumOff val="7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12/2016 – 02/2017 </a:t>
          </a:r>
          <a:endParaRPr lang="en-US" sz="1100" kern="1200" dirty="0"/>
        </a:p>
      </dsp:txBody>
      <dsp:txXfrm rot="16200000">
        <a:off x="820419" y="1830575"/>
        <a:ext cx="1252607" cy="254595"/>
      </dsp:txXfrm>
    </dsp:sp>
    <dsp:sp modelId="{CA3E7900-6459-453D-9483-CF1428B0F345}">
      <dsp:nvSpPr>
        <dsp:cNvPr id="0" name=""/>
        <dsp:cNvSpPr/>
      </dsp:nvSpPr>
      <dsp:spPr>
        <a:xfrm rot="5400000">
          <a:off x="1213598" y="2544995"/>
          <a:ext cx="224382" cy="190946"/>
        </a:xfrm>
        <a:prstGeom prst="flowChartExtra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1B283-9C22-41BF-ADF9-B15E38236831}">
      <dsp:nvSpPr>
        <dsp:cNvPr id="0" name=""/>
        <dsp:cNvSpPr/>
      </dsp:nvSpPr>
      <dsp:spPr>
        <a:xfrm>
          <a:off x="1574020" y="1331568"/>
          <a:ext cx="948366" cy="152757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4290" rIns="0" bIns="0" numCol="1" spcCol="1270" anchor="t" anchorCtr="0">
          <a:noAutofit/>
        </a:bodyPr>
        <a:lstStyle/>
        <a:p>
          <a:pPr lvl="0" algn="l" defTabSz="444500">
            <a:lnSpc>
              <a:spcPct val="90000"/>
            </a:lnSpc>
            <a:spcBef>
              <a:spcPct val="0"/>
            </a:spcBef>
            <a:spcAft>
              <a:spcPct val="35000"/>
            </a:spcAft>
          </a:pPr>
          <a:endParaRPr lang="lv-LV" sz="1000" kern="1200" dirty="0" smtClean="0"/>
        </a:p>
        <a:p>
          <a:pPr lvl="0" algn="l" defTabSz="444500">
            <a:lnSpc>
              <a:spcPct val="90000"/>
            </a:lnSpc>
            <a:spcBef>
              <a:spcPct val="0"/>
            </a:spcBef>
            <a:spcAft>
              <a:spcPct val="35000"/>
            </a:spcAft>
          </a:pPr>
          <a:r>
            <a:rPr lang="lv-LV" sz="900" kern="1200" dirty="0" smtClean="0"/>
            <a:t>Valsts pārvaldes reformu plāna sagatavošana – uzdevumi, rezultāti, atbildīgie, termiņi</a:t>
          </a:r>
          <a:endParaRPr lang="en-US" sz="900" kern="1200" dirty="0"/>
        </a:p>
      </dsp:txBody>
      <dsp:txXfrm>
        <a:off x="1574020" y="1331568"/>
        <a:ext cx="948366" cy="1527570"/>
      </dsp:txXfrm>
    </dsp:sp>
    <dsp:sp modelId="{04A74CCF-79DC-45B6-97BE-1205F0AC8A5E}">
      <dsp:nvSpPr>
        <dsp:cNvPr id="0" name=""/>
        <dsp:cNvSpPr/>
      </dsp:nvSpPr>
      <dsp:spPr>
        <a:xfrm>
          <a:off x="2636954" y="1331568"/>
          <a:ext cx="1272975" cy="1527570"/>
        </a:xfrm>
        <a:prstGeom prst="roundRect">
          <a:avLst>
            <a:gd name="adj" fmla="val 5000"/>
          </a:avLst>
        </a:prstGeom>
        <a:solidFill>
          <a:schemeClr val="accent1">
            <a:shade val="80000"/>
            <a:hueOff val="0"/>
            <a:satOff val="-10536"/>
            <a:lumOff val="14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03/2017</a:t>
          </a:r>
          <a:endParaRPr lang="en-US" sz="1100" kern="1200" dirty="0"/>
        </a:p>
      </dsp:txBody>
      <dsp:txXfrm rot="16200000">
        <a:off x="2137948" y="1830575"/>
        <a:ext cx="1252607" cy="254595"/>
      </dsp:txXfrm>
    </dsp:sp>
    <dsp:sp modelId="{70931C5E-D284-42E1-83E5-B494635D57AF}">
      <dsp:nvSpPr>
        <dsp:cNvPr id="0" name=""/>
        <dsp:cNvSpPr/>
      </dsp:nvSpPr>
      <dsp:spPr>
        <a:xfrm rot="5400000">
          <a:off x="2531128" y="2544995"/>
          <a:ext cx="224382" cy="190946"/>
        </a:xfrm>
        <a:prstGeom prst="flowChartExtract">
          <a:avLst/>
        </a:prstGeom>
        <a:solidFill>
          <a:schemeClr val="lt1">
            <a:hueOff val="0"/>
            <a:satOff val="0"/>
            <a:lumOff val="0"/>
            <a:alphaOff val="0"/>
          </a:schemeClr>
        </a:solidFill>
        <a:ln w="25400" cap="flat" cmpd="sng" algn="ctr">
          <a:solidFill>
            <a:schemeClr val="accent1">
              <a:shade val="80000"/>
              <a:hueOff val="0"/>
              <a:satOff val="-6585"/>
              <a:lumOff val="9086"/>
              <a:alphaOff val="0"/>
            </a:schemeClr>
          </a:solidFill>
          <a:prstDash val="solid"/>
        </a:ln>
        <a:effectLst/>
      </dsp:spPr>
      <dsp:style>
        <a:lnRef idx="2">
          <a:scrgbClr r="0" g="0" b="0"/>
        </a:lnRef>
        <a:fillRef idx="1">
          <a:scrgbClr r="0" g="0" b="0"/>
        </a:fillRef>
        <a:effectRef idx="0">
          <a:scrgbClr r="0" g="0" b="0"/>
        </a:effectRef>
        <a:fontRef idx="minor"/>
      </dsp:style>
    </dsp:sp>
    <dsp:sp modelId="{32A4D138-7F89-4D52-8B9C-9FD246C48B58}">
      <dsp:nvSpPr>
        <dsp:cNvPr id="0" name=""/>
        <dsp:cNvSpPr/>
      </dsp:nvSpPr>
      <dsp:spPr>
        <a:xfrm>
          <a:off x="2891549" y="1331568"/>
          <a:ext cx="948366" cy="152757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0861" rIns="0" bIns="0" numCol="1" spcCol="1270" anchor="t" anchorCtr="0">
          <a:noAutofit/>
        </a:bodyPr>
        <a:lstStyle/>
        <a:p>
          <a:pPr lvl="0" algn="l" defTabSz="400050">
            <a:lnSpc>
              <a:spcPct val="90000"/>
            </a:lnSpc>
            <a:spcBef>
              <a:spcPct val="0"/>
            </a:spcBef>
            <a:spcAft>
              <a:spcPct val="35000"/>
            </a:spcAft>
          </a:pPr>
          <a:endParaRPr lang="lv-LV" sz="900" kern="1200" dirty="0" smtClean="0"/>
        </a:p>
        <a:p>
          <a:pPr lvl="0" algn="l" defTabSz="400050">
            <a:lnSpc>
              <a:spcPct val="90000"/>
            </a:lnSpc>
            <a:spcBef>
              <a:spcPct val="0"/>
            </a:spcBef>
            <a:spcAft>
              <a:spcPct val="35000"/>
            </a:spcAft>
          </a:pPr>
          <a:endParaRPr lang="lv-LV" sz="900" kern="1200" dirty="0" smtClean="0"/>
        </a:p>
        <a:p>
          <a:pPr lvl="0" algn="l" defTabSz="400050">
            <a:lnSpc>
              <a:spcPct val="90000"/>
            </a:lnSpc>
            <a:spcBef>
              <a:spcPct val="0"/>
            </a:spcBef>
            <a:spcAft>
              <a:spcPct val="35000"/>
            </a:spcAft>
          </a:pPr>
          <a:endParaRPr lang="lv-LV" sz="900" kern="1200" dirty="0" smtClean="0"/>
        </a:p>
        <a:p>
          <a:pPr lvl="0" algn="l" defTabSz="400050">
            <a:lnSpc>
              <a:spcPct val="90000"/>
            </a:lnSpc>
            <a:spcBef>
              <a:spcPct val="0"/>
            </a:spcBef>
            <a:spcAft>
              <a:spcPct val="35000"/>
            </a:spcAft>
          </a:pPr>
          <a:r>
            <a:rPr lang="lv-LV" sz="900" kern="1200" dirty="0" smtClean="0"/>
            <a:t>Valsts pārvaldes reformu plāna apstiprināšana MK</a:t>
          </a:r>
          <a:endParaRPr lang="en-US" sz="900" kern="1200" dirty="0"/>
        </a:p>
      </dsp:txBody>
      <dsp:txXfrm>
        <a:off x="2891549" y="1331568"/>
        <a:ext cx="948366" cy="1527570"/>
      </dsp:txXfrm>
    </dsp:sp>
    <dsp:sp modelId="{9B5701D5-300B-495C-A96D-6410274EA0EA}">
      <dsp:nvSpPr>
        <dsp:cNvPr id="0" name=""/>
        <dsp:cNvSpPr/>
      </dsp:nvSpPr>
      <dsp:spPr>
        <a:xfrm>
          <a:off x="3954484" y="1331568"/>
          <a:ext cx="1272975" cy="1527570"/>
        </a:xfrm>
        <a:prstGeom prst="roundRect">
          <a:avLst>
            <a:gd name="adj" fmla="val 5000"/>
          </a:avLst>
        </a:prstGeom>
        <a:solidFill>
          <a:schemeClr val="accent1">
            <a:shade val="80000"/>
            <a:hueOff val="0"/>
            <a:satOff val="-15805"/>
            <a:lumOff val="21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2017</a:t>
          </a:r>
          <a:endParaRPr lang="en-US" sz="1100" kern="1200" dirty="0"/>
        </a:p>
      </dsp:txBody>
      <dsp:txXfrm rot="16200000">
        <a:off x="3455477" y="1830575"/>
        <a:ext cx="1252607" cy="254595"/>
      </dsp:txXfrm>
    </dsp:sp>
    <dsp:sp modelId="{C549F7FB-C2DB-4E96-BC8A-2BC00D1BD008}">
      <dsp:nvSpPr>
        <dsp:cNvPr id="0" name=""/>
        <dsp:cNvSpPr/>
      </dsp:nvSpPr>
      <dsp:spPr>
        <a:xfrm rot="5400000">
          <a:off x="3848657" y="2544995"/>
          <a:ext cx="224382" cy="190946"/>
        </a:xfrm>
        <a:prstGeom prst="flowChartExtract">
          <a:avLst/>
        </a:prstGeom>
        <a:solidFill>
          <a:schemeClr val="lt1">
            <a:hueOff val="0"/>
            <a:satOff val="0"/>
            <a:lumOff val="0"/>
            <a:alphaOff val="0"/>
          </a:schemeClr>
        </a:solidFill>
        <a:ln w="25400" cap="flat" cmpd="sng" algn="ctr">
          <a:solidFill>
            <a:schemeClr val="accent1">
              <a:shade val="80000"/>
              <a:hueOff val="0"/>
              <a:satOff val="-13170"/>
              <a:lumOff val="18172"/>
              <a:alphaOff val="0"/>
            </a:schemeClr>
          </a:solidFill>
          <a:prstDash val="solid"/>
        </a:ln>
        <a:effectLst/>
      </dsp:spPr>
      <dsp:style>
        <a:lnRef idx="2">
          <a:scrgbClr r="0" g="0" b="0"/>
        </a:lnRef>
        <a:fillRef idx="1">
          <a:scrgbClr r="0" g="0" b="0"/>
        </a:fillRef>
        <a:effectRef idx="0">
          <a:scrgbClr r="0" g="0" b="0"/>
        </a:effectRef>
        <a:fontRef idx="minor"/>
      </dsp:style>
    </dsp:sp>
    <dsp:sp modelId="{2CE70858-49FE-42E3-A4B6-DDEA9E8BDE18}">
      <dsp:nvSpPr>
        <dsp:cNvPr id="0" name=""/>
        <dsp:cNvSpPr/>
      </dsp:nvSpPr>
      <dsp:spPr>
        <a:xfrm>
          <a:off x="4209079" y="1331568"/>
          <a:ext cx="948366" cy="152757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endParaRPr lang="lv-LV" sz="1600" kern="1200" dirty="0" smtClean="0"/>
        </a:p>
        <a:p>
          <a:pPr lvl="0" algn="l" defTabSz="711200">
            <a:lnSpc>
              <a:spcPct val="90000"/>
            </a:lnSpc>
            <a:spcBef>
              <a:spcPct val="0"/>
            </a:spcBef>
            <a:spcAft>
              <a:spcPct val="35000"/>
            </a:spcAft>
          </a:pPr>
          <a:endParaRPr lang="lv-LV" sz="1600" kern="1200" dirty="0" smtClean="0"/>
        </a:p>
        <a:p>
          <a:pPr lvl="0" algn="l" defTabSz="711200">
            <a:lnSpc>
              <a:spcPct val="90000"/>
            </a:lnSpc>
            <a:spcBef>
              <a:spcPct val="0"/>
            </a:spcBef>
            <a:spcAft>
              <a:spcPct val="35000"/>
            </a:spcAft>
          </a:pPr>
          <a:r>
            <a:rPr lang="lv-LV" sz="900" kern="1200" dirty="0" smtClean="0"/>
            <a:t>Progresa ziņojums #1</a:t>
          </a:r>
          <a:endParaRPr lang="en-US" sz="900" kern="1200" dirty="0"/>
        </a:p>
      </dsp:txBody>
      <dsp:txXfrm>
        <a:off x="4209079" y="1331568"/>
        <a:ext cx="948366" cy="1527570"/>
      </dsp:txXfrm>
    </dsp:sp>
    <dsp:sp modelId="{D3B4D371-AFA4-4C0A-BB8B-4C9C4BE84FF5}">
      <dsp:nvSpPr>
        <dsp:cNvPr id="0" name=""/>
        <dsp:cNvSpPr/>
      </dsp:nvSpPr>
      <dsp:spPr>
        <a:xfrm>
          <a:off x="5243256" y="1331568"/>
          <a:ext cx="1272975" cy="1527570"/>
        </a:xfrm>
        <a:prstGeom prst="roundRect">
          <a:avLst>
            <a:gd name="adj" fmla="val 5000"/>
          </a:avLst>
        </a:prstGeom>
        <a:solidFill>
          <a:schemeClr val="accent1">
            <a:shade val="80000"/>
            <a:hueOff val="0"/>
            <a:satOff val="-21073"/>
            <a:lumOff val="290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2018</a:t>
          </a:r>
          <a:endParaRPr lang="lv-LV" sz="1100" kern="1200" dirty="0"/>
        </a:p>
      </dsp:txBody>
      <dsp:txXfrm rot="16200000">
        <a:off x="4744250" y="1830575"/>
        <a:ext cx="1252607" cy="254595"/>
      </dsp:txXfrm>
    </dsp:sp>
    <dsp:sp modelId="{D88FE42F-79EC-4497-8246-A20FD114D0AE}">
      <dsp:nvSpPr>
        <dsp:cNvPr id="0" name=""/>
        <dsp:cNvSpPr/>
      </dsp:nvSpPr>
      <dsp:spPr>
        <a:xfrm rot="5400000">
          <a:off x="5166186" y="2544995"/>
          <a:ext cx="224382" cy="190946"/>
        </a:xfrm>
        <a:prstGeom prst="flowChartExtract">
          <a:avLst/>
        </a:prstGeom>
        <a:solidFill>
          <a:schemeClr val="lt1">
            <a:hueOff val="0"/>
            <a:satOff val="0"/>
            <a:lumOff val="0"/>
            <a:alphaOff val="0"/>
          </a:schemeClr>
        </a:solidFill>
        <a:ln w="25400" cap="flat" cmpd="sng" algn="ctr">
          <a:solidFill>
            <a:schemeClr val="accent1">
              <a:shade val="80000"/>
              <a:hueOff val="0"/>
              <a:satOff val="-19756"/>
              <a:lumOff val="27259"/>
              <a:alphaOff val="0"/>
            </a:schemeClr>
          </a:solidFill>
          <a:prstDash val="solid"/>
        </a:ln>
        <a:effectLst/>
      </dsp:spPr>
      <dsp:style>
        <a:lnRef idx="2">
          <a:scrgbClr r="0" g="0" b="0"/>
        </a:lnRef>
        <a:fillRef idx="1">
          <a:scrgbClr r="0" g="0" b="0"/>
        </a:fillRef>
        <a:effectRef idx="0">
          <a:scrgbClr r="0" g="0" b="0"/>
        </a:effectRef>
        <a:fontRef idx="minor"/>
      </dsp:style>
    </dsp:sp>
    <dsp:sp modelId="{A72E923B-BB89-4B9B-8277-C06225079738}">
      <dsp:nvSpPr>
        <dsp:cNvPr id="0" name=""/>
        <dsp:cNvSpPr/>
      </dsp:nvSpPr>
      <dsp:spPr>
        <a:xfrm>
          <a:off x="6538865" y="1351243"/>
          <a:ext cx="1272975" cy="1527570"/>
        </a:xfrm>
        <a:prstGeom prst="roundRect">
          <a:avLst>
            <a:gd name="adj" fmla="val 5000"/>
          </a:avLst>
        </a:prstGeom>
        <a:solidFill>
          <a:schemeClr val="accent1">
            <a:shade val="80000"/>
            <a:hueOff val="0"/>
            <a:satOff val="-26341"/>
            <a:lumOff val="363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7719" rIns="48895" bIns="0" numCol="1" spcCol="1270" anchor="t" anchorCtr="0">
          <a:noAutofit/>
        </a:bodyPr>
        <a:lstStyle/>
        <a:p>
          <a:pPr lvl="0" algn="r" defTabSz="488950">
            <a:lnSpc>
              <a:spcPct val="90000"/>
            </a:lnSpc>
            <a:spcBef>
              <a:spcPct val="0"/>
            </a:spcBef>
            <a:spcAft>
              <a:spcPct val="35000"/>
            </a:spcAft>
          </a:pPr>
          <a:r>
            <a:rPr lang="lv-LV" sz="1100" kern="1200" dirty="0" smtClean="0"/>
            <a:t>2019</a:t>
          </a:r>
          <a:endParaRPr lang="lv-LV" sz="1100" kern="1200" dirty="0"/>
        </a:p>
      </dsp:txBody>
      <dsp:txXfrm rot="16200000">
        <a:off x="6039859" y="1850250"/>
        <a:ext cx="1252607" cy="254595"/>
      </dsp:txXfrm>
    </dsp:sp>
    <dsp:sp modelId="{B0FF56D7-B301-46A9-922B-52B73921D4D0}">
      <dsp:nvSpPr>
        <dsp:cNvPr id="0" name=""/>
        <dsp:cNvSpPr/>
      </dsp:nvSpPr>
      <dsp:spPr>
        <a:xfrm rot="5400000">
          <a:off x="6483716" y="2544995"/>
          <a:ext cx="224382" cy="190946"/>
        </a:xfrm>
        <a:prstGeom prst="flowChartExtract">
          <a:avLst/>
        </a:prstGeom>
        <a:solidFill>
          <a:schemeClr val="lt1">
            <a:hueOff val="0"/>
            <a:satOff val="0"/>
            <a:lumOff val="0"/>
            <a:alphaOff val="0"/>
          </a:schemeClr>
        </a:solidFill>
        <a:ln w="25400" cap="flat" cmpd="sng" algn="ctr">
          <a:solidFill>
            <a:schemeClr val="accent1">
              <a:shade val="80000"/>
              <a:hueOff val="0"/>
              <a:satOff val="-26341"/>
              <a:lumOff val="363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112AFD22-BB7C-477E-B066-727D9A2BBFAD}" type="datetimeFigureOut">
              <a:rPr lang="lv-LV" smtClean="0"/>
              <a:t>15.02.2017</a:t>
            </a:fld>
            <a:endParaRPr lang="lv-LV"/>
          </a:p>
        </p:txBody>
      </p:sp>
      <p:sp>
        <p:nvSpPr>
          <p:cNvPr id="4" name="Footer Placeholder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9CC7AC3A-BFA2-4743-A1D5-D67D2852C879}" type="slidenum">
              <a:rPr lang="lv-LV" smtClean="0"/>
              <a:t>‹#›</a:t>
            </a:fld>
            <a:endParaRPr lang="lv-LV"/>
          </a:p>
        </p:txBody>
      </p:sp>
    </p:spTree>
    <p:extLst>
      <p:ext uri="{BB962C8B-B14F-4D97-AF65-F5344CB8AC3E}">
        <p14:creationId xmlns:p14="http://schemas.microsoft.com/office/powerpoint/2010/main" val="39316482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lv-LV"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2/15/2017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lv-LV"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lv-LV"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lv-LV"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lv-LV"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lv-LV"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lv-LV"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lv-LV"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lv-LV"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lv-LV"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lv-LV"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lv-LV"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lv-LV"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lv-LV"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lv-LV"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lv-LV"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lv-LV"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lv-LV"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lv-LV"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lv-LV"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lv-LV"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lv-LV"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lv-LV"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2/15/2017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lv-LV"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lv-LV"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lv-LV"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2/15/2017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c.europa.eu/growth/industry/competitiveness/public-administration_lv" TargetMode="External"/><Relationship Id="rId1" Type="http://schemas.openxmlformats.org/officeDocument/2006/relationships/slideLayout" Target="../slideLayouts/slideLayout1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256" y="4624668"/>
            <a:ext cx="8541944" cy="933450"/>
          </a:xfrm>
        </p:spPr>
        <p:txBody>
          <a:bodyPr>
            <a:normAutofit fontScale="90000"/>
          </a:bodyPr>
          <a:lstStyle/>
          <a:p>
            <a:r>
              <a:rPr lang="lv-LV" dirty="0" smtClean="0">
                <a:latin typeface="Calibri" panose="020F0502020204030204" pitchFamily="34" charset="0"/>
              </a:rPr>
              <a:t>Jaunākā seriāla</a:t>
            </a:r>
            <a:br>
              <a:rPr lang="lv-LV" dirty="0" smtClean="0">
                <a:latin typeface="Calibri" panose="020F0502020204030204" pitchFamily="34" charset="0"/>
              </a:rPr>
            </a:br>
            <a:r>
              <a:rPr lang="lv-LV" dirty="0" smtClean="0">
                <a:latin typeface="Calibri" panose="020F0502020204030204" pitchFamily="34" charset="0"/>
              </a:rPr>
              <a:t>“Vaimanu koris un valsts pārvaldes reforma</a:t>
            </a:r>
            <a:r>
              <a:rPr lang="lv-LV" dirty="0">
                <a:latin typeface="Calibri" panose="020F0502020204030204" pitchFamily="34" charset="0"/>
              </a:rPr>
              <a:t>” sērija </a:t>
            </a:r>
          </a:p>
        </p:txBody>
      </p:sp>
      <p:sp>
        <p:nvSpPr>
          <p:cNvPr id="3" name="Subtitle 2"/>
          <p:cNvSpPr>
            <a:spLocks noGrp="1"/>
          </p:cNvSpPr>
          <p:nvPr>
            <p:ph type="subTitle" idx="1"/>
          </p:nvPr>
        </p:nvSpPr>
        <p:spPr>
          <a:xfrm>
            <a:off x="297256" y="5562599"/>
            <a:ext cx="8541944" cy="748553"/>
          </a:xfrm>
        </p:spPr>
        <p:txBody>
          <a:bodyPr>
            <a:normAutofit fontScale="77500" lnSpcReduction="20000"/>
          </a:bodyPr>
          <a:lstStyle/>
          <a:p>
            <a:r>
              <a:rPr lang="lv-LV" dirty="0" smtClean="0">
                <a:latin typeface="Calibri" panose="020F0502020204030204" pitchFamily="34" charset="0"/>
              </a:rPr>
              <a:t>Mārtiņš Krieviņš</a:t>
            </a:r>
          </a:p>
          <a:p>
            <a:r>
              <a:rPr lang="lv-LV" dirty="0" smtClean="0">
                <a:latin typeface="Calibri" panose="020F0502020204030204" pitchFamily="34" charset="0"/>
              </a:rPr>
              <a:t>Valsts kancelejas direktors</a:t>
            </a:r>
          </a:p>
          <a:p>
            <a:endParaRPr lang="lv-LV" dirty="0">
              <a:latin typeface="Calibri" panose="020F0502020204030204" pitchFamily="34" charset="0"/>
            </a:endParaRPr>
          </a:p>
          <a:p>
            <a:r>
              <a:rPr lang="lv-LV" dirty="0" smtClean="0">
                <a:latin typeface="Calibri" panose="020F0502020204030204" pitchFamily="34" charset="0"/>
              </a:rPr>
              <a:t>Rīgā, 2017.gada 15.februāris</a:t>
            </a:r>
            <a:endParaRPr lang="lv-LV" dirty="0">
              <a:latin typeface="Calibri" panose="020F0502020204030204" pitchFamily="34" charset="0"/>
            </a:endParaRPr>
          </a:p>
        </p:txBody>
      </p:sp>
    </p:spTree>
    <p:extLst>
      <p:ext uri="{BB962C8B-B14F-4D97-AF65-F5344CB8AC3E}">
        <p14:creationId xmlns:p14="http://schemas.microsoft.com/office/powerpoint/2010/main" val="2079446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dirty="0" smtClean="0">
                <a:latin typeface="Calibri" panose="020F0502020204030204" pitchFamily="34" charset="0"/>
              </a:rPr>
              <a:t>Valsts pārvaldes rezultāti</a:t>
            </a:r>
            <a:endParaRPr lang="lv-LV" dirty="0">
              <a:latin typeface="Calibri" panose="020F0502020204030204" pitchFamily="34" charset="0"/>
            </a:endParaRPr>
          </a:p>
        </p:txBody>
      </p:sp>
      <p:sp>
        <p:nvSpPr>
          <p:cNvPr id="2" name="Text Placeholder 1"/>
          <p:cNvSpPr>
            <a:spLocks noGrp="1"/>
          </p:cNvSpPr>
          <p:nvPr>
            <p:ph type="body" idx="1"/>
          </p:nvPr>
        </p:nvSpPr>
        <p:spPr>
          <a:xfrm>
            <a:off x="468681" y="2075206"/>
            <a:ext cx="3657600" cy="322729"/>
          </a:xfrm>
        </p:spPr>
        <p:txBody>
          <a:bodyPr>
            <a:normAutofit/>
          </a:bodyPr>
          <a:lstStyle/>
          <a:p>
            <a:r>
              <a:rPr lang="lv-LV" dirty="0" smtClean="0">
                <a:latin typeface="Calibri" panose="020F0502020204030204" pitchFamily="34" charset="0"/>
              </a:rPr>
              <a:t>Efektivitāte</a:t>
            </a:r>
            <a:endParaRPr lang="lv-LV" dirty="0">
              <a:latin typeface="Calibri" panose="020F0502020204030204" pitchFamily="34" charset="0"/>
            </a:endParaRPr>
          </a:p>
        </p:txBody>
      </p:sp>
      <p:sp>
        <p:nvSpPr>
          <p:cNvPr id="3" name="Text Placeholder 2"/>
          <p:cNvSpPr>
            <a:spLocks noGrp="1"/>
          </p:cNvSpPr>
          <p:nvPr>
            <p:ph type="body" sz="quarter" idx="3"/>
          </p:nvPr>
        </p:nvSpPr>
        <p:spPr>
          <a:xfrm>
            <a:off x="4927320" y="2083687"/>
            <a:ext cx="3657600" cy="322729"/>
          </a:xfrm>
        </p:spPr>
        <p:txBody>
          <a:bodyPr>
            <a:normAutofit/>
          </a:bodyPr>
          <a:lstStyle/>
          <a:p>
            <a:r>
              <a:rPr lang="lv-LV" dirty="0" smtClean="0">
                <a:latin typeface="Calibri" panose="020F0502020204030204" pitchFamily="34" charset="0"/>
              </a:rPr>
              <a:t>Regulējuma kvalitāte</a:t>
            </a:r>
            <a:endParaRPr lang="lv-LV" dirty="0">
              <a:latin typeface="Calibri" panose="020F0502020204030204" pitchFamily="34" charset="0"/>
            </a:endParaRPr>
          </a:p>
        </p:txBody>
      </p:sp>
      <p:pic>
        <p:nvPicPr>
          <p:cNvPr id="9" name="Picture 8"/>
          <p:cNvPicPr>
            <a:picLocks noChangeAspect="1"/>
          </p:cNvPicPr>
          <p:nvPr/>
        </p:nvPicPr>
        <p:blipFill>
          <a:blip r:embed="rId2"/>
          <a:stretch>
            <a:fillRect/>
          </a:stretch>
        </p:blipFill>
        <p:spPr>
          <a:xfrm>
            <a:off x="195084" y="2690132"/>
            <a:ext cx="4204794" cy="2826353"/>
          </a:xfrm>
          <a:prstGeom prst="rect">
            <a:avLst/>
          </a:prstGeom>
        </p:spPr>
      </p:pic>
      <p:pic>
        <p:nvPicPr>
          <p:cNvPr id="10" name="Content Placeholder 9"/>
          <p:cNvPicPr>
            <a:picLocks noGrp="1" noChangeAspect="1"/>
          </p:cNvPicPr>
          <p:nvPr>
            <p:ph sz="quarter" idx="4"/>
          </p:nvPr>
        </p:nvPicPr>
        <p:blipFill>
          <a:blip r:embed="rId3"/>
          <a:stretch>
            <a:fillRect/>
          </a:stretch>
        </p:blipFill>
        <p:spPr>
          <a:xfrm>
            <a:off x="4531683" y="2690132"/>
            <a:ext cx="4448874" cy="2826353"/>
          </a:xfrm>
          <a:prstGeom prst="rect">
            <a:avLst/>
          </a:prstGeom>
        </p:spPr>
      </p:pic>
      <p:sp>
        <p:nvSpPr>
          <p:cNvPr id="11" name="Content Placeholder 2"/>
          <p:cNvSpPr txBox="1">
            <a:spLocks/>
          </p:cNvSpPr>
          <p:nvPr/>
        </p:nvSpPr>
        <p:spPr>
          <a:xfrm>
            <a:off x="6557320" y="5800201"/>
            <a:ext cx="1497468" cy="268834"/>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9pPr>
          </a:lstStyle>
          <a:p>
            <a:pPr marL="0" indent="0">
              <a:buNone/>
            </a:pPr>
            <a:r>
              <a:rPr lang="lv-LV" sz="1000" dirty="0" smtClean="0">
                <a:solidFill>
                  <a:schemeClr val="tx1"/>
                </a:solidFill>
                <a:latin typeface="Calibri" panose="020F0502020204030204" pitchFamily="34" charset="0"/>
                <a:cs typeface="Arial" panose="020B0604020202020204" pitchFamily="34" charset="0"/>
              </a:rPr>
              <a:t>(c) Pasaules banka, GRICS</a:t>
            </a:r>
            <a:endParaRPr lang="lv-LV" sz="1000" b="1"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878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latin typeface="Calibri" panose="020F0502020204030204" pitchFamily="34" charset="0"/>
              </a:rPr>
              <a:t>Valsts pārvaldes </a:t>
            </a:r>
            <a:r>
              <a:rPr lang="lv-LV" dirty="0" smtClean="0">
                <a:latin typeface="Calibri" panose="020F0502020204030204" pitchFamily="34" charset="0"/>
              </a:rPr>
              <a:t>rezultāti </a:t>
            </a:r>
            <a:r>
              <a:rPr lang="lv-LV" baseline="-25000" dirty="0" smtClean="0">
                <a:latin typeface="Calibri" panose="020F0502020204030204" pitchFamily="34" charset="0"/>
              </a:rPr>
              <a:t>2</a:t>
            </a:r>
            <a:endParaRPr lang="lv-LV" baseline="-25000" dirty="0"/>
          </a:p>
        </p:txBody>
      </p:sp>
      <p:sp>
        <p:nvSpPr>
          <p:cNvPr id="9" name="Text Placeholder 8"/>
          <p:cNvSpPr>
            <a:spLocks noGrp="1"/>
          </p:cNvSpPr>
          <p:nvPr>
            <p:ph type="body" sz="quarter" idx="3"/>
          </p:nvPr>
        </p:nvSpPr>
        <p:spPr>
          <a:xfrm>
            <a:off x="498474" y="1438835"/>
            <a:ext cx="5544065" cy="322729"/>
          </a:xfrm>
        </p:spPr>
        <p:txBody>
          <a:bodyPr/>
          <a:lstStyle/>
          <a:p>
            <a:r>
              <a:rPr lang="lv-LV" dirty="0" smtClean="0">
                <a:latin typeface="Calibri" panose="020F0502020204030204" pitchFamily="34" charset="0"/>
              </a:rPr>
              <a:t>Apmierinātība / Pēdējā saskarsme</a:t>
            </a:r>
            <a:endParaRPr lang="lv-LV" dirty="0">
              <a:latin typeface="Calibri" panose="020F0502020204030204" pitchFamily="34" charset="0"/>
            </a:endParaRPr>
          </a:p>
        </p:txBody>
      </p:sp>
      <p:pic>
        <p:nvPicPr>
          <p:cNvPr id="11" name="Picture 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8474" y="1867134"/>
            <a:ext cx="7802648" cy="452407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9050" algn="ctr">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6636041" y="6462692"/>
            <a:ext cx="1572504" cy="246221"/>
          </a:xfrm>
          <a:prstGeom prst="rect">
            <a:avLst/>
          </a:prstGeom>
          <a:noFill/>
        </p:spPr>
        <p:txBody>
          <a:bodyPr wrap="square" rtlCol="0">
            <a:spAutoFit/>
          </a:bodyPr>
          <a:lstStyle/>
          <a:p>
            <a:r>
              <a:rPr lang="lv-LV" sz="1000" dirty="0" smtClean="0">
                <a:latin typeface="Calibri" panose="020F0502020204030204" pitchFamily="34" charset="0"/>
              </a:rPr>
              <a:t>(c) SKDS, Valsts kanceleja</a:t>
            </a:r>
            <a:endParaRPr lang="lv-LV" sz="1000" dirty="0">
              <a:latin typeface="Calibri" panose="020F0502020204030204" pitchFamily="34" charset="0"/>
            </a:endParaRPr>
          </a:p>
        </p:txBody>
      </p:sp>
    </p:spTree>
    <p:extLst>
      <p:ext uri="{BB962C8B-B14F-4D97-AF65-F5344CB8AC3E}">
        <p14:creationId xmlns:p14="http://schemas.microsoft.com/office/powerpoint/2010/main" val="26162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a:cs typeface="Calibri"/>
              </a:rPr>
              <a:t>Iespējamās izmaiņas</a:t>
            </a:r>
            <a:endParaRPr lang="lv-LV" dirty="0">
              <a:latin typeface="Calibri"/>
              <a:cs typeface="Calibri"/>
            </a:endParaRPr>
          </a:p>
        </p:txBody>
      </p:sp>
      <p:sp>
        <p:nvSpPr>
          <p:cNvPr id="3" name="Text Placeholder 2"/>
          <p:cNvSpPr>
            <a:spLocks noGrp="1"/>
          </p:cNvSpPr>
          <p:nvPr>
            <p:ph type="body" idx="1"/>
          </p:nvPr>
        </p:nvSpPr>
        <p:spPr>
          <a:xfrm>
            <a:off x="2286000" y="4495800"/>
            <a:ext cx="5638800" cy="1806146"/>
          </a:xfrm>
        </p:spPr>
        <p:txBody>
          <a:bodyPr>
            <a:normAutofit fontScale="92500"/>
          </a:bodyPr>
          <a:lstStyle/>
          <a:p>
            <a:pPr algn="just"/>
            <a:r>
              <a:rPr lang="lv-LV" dirty="0" smtClean="0">
                <a:latin typeface="Calibri"/>
                <a:cs typeface="Calibri"/>
              </a:rPr>
              <a:t>Iepriekš minētie dati skaidri apliecina, ka pārmaiņas ir </a:t>
            </a:r>
            <a:r>
              <a:rPr lang="lv-LV" dirty="0" smtClean="0">
                <a:latin typeface="Calibri"/>
                <a:cs typeface="Calibri"/>
              </a:rPr>
              <a:t>nepieciešamas un iespējamas. </a:t>
            </a:r>
            <a:r>
              <a:rPr lang="lv-LV" dirty="0" smtClean="0">
                <a:latin typeface="Calibri"/>
                <a:cs typeface="Calibri"/>
              </a:rPr>
              <a:t>Diez vai sabiedrība ir gatava samierināties ar viduvēju valsts pārvaldi, kas turpina stagnēt un nav gatava straujajām </a:t>
            </a:r>
            <a:r>
              <a:rPr lang="lv-LV" dirty="0" smtClean="0">
                <a:latin typeface="Calibri"/>
                <a:cs typeface="Calibri"/>
              </a:rPr>
              <a:t>pārmaiņām, kas notiek pasaulē.</a:t>
            </a:r>
            <a:endParaRPr lang="lv-LV" dirty="0" smtClean="0">
              <a:latin typeface="Calibri"/>
              <a:cs typeface="Calibri"/>
            </a:endParaRPr>
          </a:p>
          <a:p>
            <a:pPr algn="just"/>
            <a:endParaRPr lang="lv-LV" dirty="0">
              <a:latin typeface="Calibri"/>
              <a:cs typeface="Calibri"/>
            </a:endParaRPr>
          </a:p>
          <a:p>
            <a:pPr algn="just"/>
            <a:r>
              <a:rPr lang="lv-LV" dirty="0" smtClean="0">
                <a:latin typeface="Calibri"/>
                <a:cs typeface="Calibri"/>
              </a:rPr>
              <a:t>Vienlaikus jāņem vērā, ka vēl neviena valsts pārvaldes reformu pārmaiņu </a:t>
            </a:r>
            <a:r>
              <a:rPr lang="lv-LV" dirty="0" smtClean="0">
                <a:latin typeface="Calibri"/>
                <a:cs typeface="Calibri"/>
              </a:rPr>
              <a:t>iniciatīva nav uzņemta ar aplausiem pašā valsts pārvaldē. Un tam ir ne vien subjektīvi iemesli, bet arī objektīvi – funkciju un uzdevumu kļūst aizvien vairāk, bet resursi to īstenošanai labākajā gadījumā paliek tie paši.</a:t>
            </a:r>
            <a:endParaRPr lang="lv-LV" dirty="0">
              <a:latin typeface="Calibri"/>
              <a:cs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71500"/>
            <a:ext cx="3810000" cy="2857500"/>
          </a:xfrm>
          <a:prstGeom prst="rect">
            <a:avLst/>
          </a:prstGeom>
        </p:spPr>
      </p:pic>
    </p:spTree>
    <p:extLst>
      <p:ext uri="{BB962C8B-B14F-4D97-AF65-F5344CB8AC3E}">
        <p14:creationId xmlns:p14="http://schemas.microsoft.com/office/powerpoint/2010/main" val="236255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Kāpēc kaut kas ir jāmaina?</a:t>
            </a:r>
            <a:endParaRPr lang="lv-LV" dirty="0">
              <a:latin typeface="Calibri" panose="020F0502020204030204" pitchFamily="34" charset="0"/>
            </a:endParaRPr>
          </a:p>
        </p:txBody>
      </p:sp>
      <p:graphicFrame>
        <p:nvGraphicFramePr>
          <p:cNvPr id="3" name="Content Placeholder 7"/>
          <p:cNvGraphicFramePr>
            <a:graphicFrameLocks/>
          </p:cNvGraphicFramePr>
          <p:nvPr>
            <p:extLst>
              <p:ext uri="{D42A27DB-BD31-4B8C-83A1-F6EECF244321}">
                <p14:modId xmlns:p14="http://schemas.microsoft.com/office/powerpoint/2010/main" val="4264883212"/>
              </p:ext>
            </p:extLst>
          </p:nvPr>
        </p:nvGraphicFramePr>
        <p:xfrm>
          <a:off x="498474" y="2331148"/>
          <a:ext cx="8340728" cy="3962559"/>
        </p:xfrm>
        <a:graphic>
          <a:graphicData uri="http://schemas.openxmlformats.org/drawingml/2006/table">
            <a:tbl>
              <a:tblPr firstRow="1" bandRow="1">
                <a:tableStyleId>{5C22544A-7EE6-4342-B048-85BDC9FD1C3A}</a:tableStyleId>
              </a:tblPr>
              <a:tblGrid>
                <a:gridCol w="2085182">
                  <a:extLst>
                    <a:ext uri="{9D8B030D-6E8A-4147-A177-3AD203B41FA5}">
                      <a16:colId xmlns="" xmlns:a16="http://schemas.microsoft.com/office/drawing/2014/main" val="1698058991"/>
                    </a:ext>
                  </a:extLst>
                </a:gridCol>
                <a:gridCol w="2085182">
                  <a:extLst>
                    <a:ext uri="{9D8B030D-6E8A-4147-A177-3AD203B41FA5}">
                      <a16:colId xmlns="" xmlns:a16="http://schemas.microsoft.com/office/drawing/2014/main" val="1892055401"/>
                    </a:ext>
                  </a:extLst>
                </a:gridCol>
                <a:gridCol w="2085182">
                  <a:extLst>
                    <a:ext uri="{9D8B030D-6E8A-4147-A177-3AD203B41FA5}">
                      <a16:colId xmlns="" xmlns:a16="http://schemas.microsoft.com/office/drawing/2014/main" val="3959193335"/>
                    </a:ext>
                  </a:extLst>
                </a:gridCol>
                <a:gridCol w="2085182">
                  <a:extLst>
                    <a:ext uri="{9D8B030D-6E8A-4147-A177-3AD203B41FA5}">
                      <a16:colId xmlns="" xmlns:a16="http://schemas.microsoft.com/office/drawing/2014/main" val="3464263534"/>
                    </a:ext>
                  </a:extLst>
                </a:gridCol>
              </a:tblGrid>
              <a:tr h="11572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500" dirty="0" smtClean="0">
                        <a:latin typeface="Calibri" panose="020F050202020403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v-LV" sz="1500" dirty="0" smtClean="0">
                          <a:latin typeface="Calibri" panose="020F0502020204030204" pitchFamily="34" charset="0"/>
                          <a:ea typeface="Verdana" panose="020B0604030504040204" pitchFamily="34" charset="0"/>
                          <a:cs typeface="Verdana" panose="020B0604030504040204" pitchFamily="34" charset="0"/>
                        </a:rPr>
                        <a:t>Politiskais pieprasījums </a:t>
                      </a:r>
                      <a:endParaRPr lang="en-US" sz="1500" dirty="0" smtClean="0">
                        <a:latin typeface="Calibri" panose="020F0502020204030204" pitchFamily="34" charset="0"/>
                        <a:ea typeface="Verdana" panose="020B0604030504040204" pitchFamily="34" charset="0"/>
                        <a:cs typeface="Verdana" panose="020B0604030504040204" pitchFamily="34" charset="0"/>
                      </a:endParaRPr>
                    </a:p>
                    <a:p>
                      <a:pPr algn="ctr"/>
                      <a:endParaRPr lang="lv-LV" sz="1500" dirty="0">
                        <a:latin typeface="Calibri" panose="020F0502020204030204" pitchFamily="34" charset="0"/>
                        <a:ea typeface="Verdana" panose="020B0604030504040204" pitchFamily="34" charset="0"/>
                        <a:cs typeface="Verdana" panose="020B0604030504040204" pitchFamily="34" charset="0"/>
                      </a:endParaRPr>
                    </a:p>
                  </a:txBody>
                  <a:tcPr anchor="ctr">
                    <a:solidFill>
                      <a:schemeClr val="tx2">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500" dirty="0" smtClean="0">
                          <a:latin typeface="Calibri" panose="020F0502020204030204" pitchFamily="34" charset="0"/>
                          <a:ea typeface="Verdana" panose="020B0604030504040204" pitchFamily="34" charset="0"/>
                          <a:cs typeface="Verdana" panose="020B0604030504040204" pitchFamily="34" charset="0"/>
                        </a:rPr>
                        <a:t>Sociālo un sadarbības partneru uzstādījums</a:t>
                      </a:r>
                      <a:endParaRPr lang="en-US" sz="1500" dirty="0" smtClean="0">
                        <a:latin typeface="Calibri" panose="020F0502020204030204" pitchFamily="34" charset="0"/>
                        <a:ea typeface="Verdana" panose="020B0604030504040204" pitchFamily="34" charset="0"/>
                        <a:cs typeface="Verdana" panose="020B0604030504040204" pitchFamily="34" charset="0"/>
                      </a:endParaRPr>
                    </a:p>
                    <a:p>
                      <a:pPr algn="ctr"/>
                      <a:endParaRPr lang="lv-LV" sz="1500" dirty="0">
                        <a:latin typeface="Calibri" panose="020F0502020204030204" pitchFamily="34" charset="0"/>
                        <a:ea typeface="Verdana" panose="020B0604030504040204" pitchFamily="34" charset="0"/>
                        <a:cs typeface="Verdana" panose="020B0604030504040204" pitchFamily="34" charset="0"/>
                      </a:endParaRPr>
                    </a:p>
                  </a:txBody>
                  <a:tcPr anchor="ctr">
                    <a:solidFill>
                      <a:schemeClr val="tx2">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500" dirty="0" smtClean="0">
                        <a:latin typeface="Calibri" panose="020F050202020403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v-LV" sz="1500" dirty="0" smtClean="0">
                          <a:latin typeface="Calibri" panose="020F0502020204030204" pitchFamily="34" charset="0"/>
                          <a:ea typeface="Verdana" panose="020B0604030504040204" pitchFamily="34" charset="0"/>
                          <a:cs typeface="Verdana" panose="020B0604030504040204" pitchFamily="34" charset="0"/>
                        </a:rPr>
                        <a:t>Sabiedrības spiediens </a:t>
                      </a:r>
                      <a:endParaRPr lang="en-US" sz="1500" dirty="0" smtClean="0">
                        <a:latin typeface="Calibri" panose="020F0502020204030204" pitchFamily="34" charset="0"/>
                        <a:ea typeface="Verdana" panose="020B0604030504040204" pitchFamily="34" charset="0"/>
                        <a:cs typeface="Verdana" panose="020B0604030504040204" pitchFamily="34" charset="0"/>
                      </a:endParaRPr>
                    </a:p>
                    <a:p>
                      <a:pPr algn="ctr"/>
                      <a:endParaRPr lang="lv-LV" sz="1500" dirty="0">
                        <a:latin typeface="Calibri" panose="020F0502020204030204" pitchFamily="34" charset="0"/>
                        <a:ea typeface="Verdana" panose="020B0604030504040204" pitchFamily="34" charset="0"/>
                        <a:cs typeface="Verdana" panose="020B0604030504040204" pitchFamily="34" charset="0"/>
                      </a:endParaRPr>
                    </a:p>
                  </a:txBody>
                  <a:tcPr anchor="ctr">
                    <a:solidFill>
                      <a:schemeClr val="tx2">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500" dirty="0" smtClean="0">
                        <a:latin typeface="Calibri" panose="020F050202020403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lv-LV" sz="1500" dirty="0" smtClean="0">
                          <a:latin typeface="Calibri" panose="020F0502020204030204" pitchFamily="34" charset="0"/>
                          <a:ea typeface="Verdana" panose="020B0604030504040204" pitchFamily="34" charset="0"/>
                          <a:cs typeface="Verdana" panose="020B0604030504040204" pitchFamily="34" charset="0"/>
                        </a:rPr>
                        <a:t>Valsts pārvaldes neapmierinātība</a:t>
                      </a:r>
                    </a:p>
                    <a:p>
                      <a:pPr algn="ctr"/>
                      <a:endParaRPr lang="lv-LV" sz="1500" dirty="0">
                        <a:latin typeface="Calibri" panose="020F0502020204030204" pitchFamily="34" charset="0"/>
                        <a:ea typeface="Verdana" panose="020B0604030504040204" pitchFamily="34" charset="0"/>
                        <a:cs typeface="Verdana" panose="020B0604030504040204" pitchFamily="34" charset="0"/>
                      </a:endParaRPr>
                    </a:p>
                  </a:txBody>
                  <a:tcPr anchor="ctr">
                    <a:solidFill>
                      <a:schemeClr val="tx2">
                        <a:lumMod val="75000"/>
                        <a:lumOff val="25000"/>
                      </a:schemeClr>
                    </a:solidFill>
                  </a:tcPr>
                </a:tc>
                <a:extLst>
                  <a:ext uri="{0D108BD9-81ED-4DB2-BD59-A6C34878D82A}">
                    <a16:rowId xmlns="" xmlns:a16="http://schemas.microsoft.com/office/drawing/2014/main" val="560544344"/>
                  </a:ext>
                </a:extLst>
              </a:tr>
              <a:tr h="2805352">
                <a:tc>
                  <a:txBody>
                    <a:bodyPr/>
                    <a:lstStyle/>
                    <a:p>
                      <a:pPr marL="285750" lvl="0" indent="-285750">
                        <a:buFont typeface="Arial" panose="020B0604020202020204" pitchFamily="34" charset="0"/>
                        <a:buChar char="•"/>
                      </a:pPr>
                      <a:endParaRPr lang="lv-LV" sz="1400" dirty="0" smtClean="0">
                        <a:latin typeface="Calibri" panose="020F0502020204030204" pitchFamily="34" charset="0"/>
                        <a:ea typeface="Verdana" panose="020B0604030504040204" pitchFamily="34" charset="0"/>
                        <a:cs typeface="Verdana" panose="020B0604030504040204" pitchFamily="34" charset="0"/>
                      </a:endParaRP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Efektivitāte</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Gudri lēmumi</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Mērķtiecīgi un savlaicīgi risinājumi sabiedrības vajadzībām</a:t>
                      </a:r>
                      <a:endParaRPr lang="lv-LV" sz="1400" dirty="0">
                        <a:latin typeface="Calibri" panose="020F0502020204030204" pitchFamily="34" charset="0"/>
                        <a:ea typeface="Verdana" panose="020B0604030504040204" pitchFamily="34" charset="0"/>
                        <a:cs typeface="Verdana" panose="020B0604030504040204" pitchFamily="34" charset="0"/>
                      </a:endParaRPr>
                    </a:p>
                  </a:txBody>
                  <a:tcPr/>
                </a:tc>
                <a:tc>
                  <a:txBody>
                    <a:bodyPr/>
                    <a:lstStyle/>
                    <a:p>
                      <a:pPr marL="285750" lvl="0" indent="-285750">
                        <a:buFont typeface="Arial" panose="020B0604020202020204" pitchFamily="34" charset="0"/>
                        <a:buChar char="•"/>
                      </a:pPr>
                      <a:endParaRPr lang="lv-LV" sz="1400" dirty="0" smtClean="0">
                        <a:latin typeface="Calibri" panose="020F0502020204030204" pitchFamily="34" charset="0"/>
                        <a:ea typeface="Verdana" panose="020B0604030504040204" pitchFamily="34" charset="0"/>
                        <a:cs typeface="Verdana" panose="020B0604030504040204" pitchFamily="34" charset="0"/>
                      </a:endParaRP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Konkurētspējīgs vadītāju atalgojums</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Lielāka rīcības brīvība personāla politikas veidošanā</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Efektīva rezultātu sasniegšana</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Rūpīga iestāžu vadītāju atlase</a:t>
                      </a:r>
                      <a:endParaRPr lang="en-US" sz="1400" dirty="0" smtClean="0">
                        <a:latin typeface="Calibri" panose="020F0502020204030204" pitchFamily="34" charset="0"/>
                        <a:ea typeface="Verdana" panose="020B0604030504040204" pitchFamily="34" charset="0"/>
                        <a:cs typeface="Verdana" panose="020B0604030504040204" pitchFamily="34" charset="0"/>
                      </a:endParaRPr>
                    </a:p>
                    <a:p>
                      <a:endParaRPr lang="lv-LV" sz="1400" dirty="0">
                        <a:latin typeface="Calibri" panose="020F0502020204030204" pitchFamily="34" charset="0"/>
                        <a:ea typeface="Verdana" panose="020B0604030504040204" pitchFamily="34" charset="0"/>
                        <a:cs typeface="Verdana" panose="020B0604030504040204" pitchFamily="34" charset="0"/>
                      </a:endParaRPr>
                    </a:p>
                  </a:txBody>
                  <a:tcPr/>
                </a:tc>
                <a:tc>
                  <a: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sz="1400" dirty="0" smtClean="0">
                        <a:latin typeface="Calibri" panose="020F0502020204030204" pitchFamily="34" charset="0"/>
                        <a:ea typeface="Verdana" panose="020B0604030504040204" pitchFamily="34" charset="0"/>
                        <a:cs typeface="Verdana" panose="020B0604030504040204" pitchFamily="34" charset="0"/>
                      </a:endParaRPr>
                    </a:p>
                    <a:p>
                      <a:pPr marL="285750" marR="0" lvl="0" indent="-285750" defTabSz="914400" eaLnBrk="1" fontAlgn="auto" latinLnBrk="0" hangingPunct="1">
                        <a:lnSpc>
                          <a:spcPct val="100000"/>
                        </a:lnSpc>
                        <a:spcBef>
                          <a:spcPts val="0"/>
                        </a:spcBef>
                        <a:spcAft>
                          <a:spcPts val="0"/>
                        </a:spcAft>
                        <a:buClr>
                          <a:srgbClr val="8E0000"/>
                        </a:buClr>
                        <a:buSzTx/>
                        <a:buFont typeface="Wingdings" panose="05000000000000000000" pitchFamily="2" charset="2"/>
                        <a:buChar char="§"/>
                        <a:tabLst/>
                        <a:defRPr/>
                      </a:pPr>
                      <a:r>
                        <a:rPr lang="lv-LV" sz="1400" dirty="0" smtClean="0">
                          <a:latin typeface="Calibri" panose="020F0502020204030204" pitchFamily="34" charset="0"/>
                          <a:ea typeface="Verdana" panose="020B0604030504040204" pitchFamily="34" charset="0"/>
                          <a:cs typeface="Verdana" panose="020B0604030504040204" pitchFamily="34" charset="0"/>
                        </a:rPr>
                        <a:t>Par daudz ierēdņu</a:t>
                      </a:r>
                    </a:p>
                    <a:p>
                      <a:pPr marL="285750" marR="0" lvl="0" indent="-285750" defTabSz="914400" eaLnBrk="1" fontAlgn="auto" latinLnBrk="0" hangingPunct="1">
                        <a:lnSpc>
                          <a:spcPct val="100000"/>
                        </a:lnSpc>
                        <a:spcBef>
                          <a:spcPts val="0"/>
                        </a:spcBef>
                        <a:spcAft>
                          <a:spcPts val="0"/>
                        </a:spcAft>
                        <a:buClr>
                          <a:srgbClr val="8E0000"/>
                        </a:buClr>
                        <a:buSzTx/>
                        <a:buFont typeface="Wingdings" panose="05000000000000000000" pitchFamily="2" charset="2"/>
                        <a:buChar char="§"/>
                        <a:tabLst/>
                        <a:defRPr/>
                      </a:pPr>
                      <a:r>
                        <a:rPr lang="lv-LV" sz="1400" dirty="0" smtClean="0">
                          <a:latin typeface="Calibri" panose="020F0502020204030204" pitchFamily="34" charset="0"/>
                          <a:ea typeface="Verdana" panose="020B0604030504040204" pitchFamily="34" charset="0"/>
                          <a:cs typeface="Verdana" panose="020B0604030504040204" pitchFamily="34" charset="0"/>
                        </a:rPr>
                        <a:t>Par daudz birokrātijas</a:t>
                      </a:r>
                    </a:p>
                    <a:p>
                      <a:pPr marL="285750" marR="0" lvl="0" indent="-285750" defTabSz="914400" eaLnBrk="1" fontAlgn="auto" latinLnBrk="0" hangingPunct="1">
                        <a:lnSpc>
                          <a:spcPct val="100000"/>
                        </a:lnSpc>
                        <a:spcBef>
                          <a:spcPts val="0"/>
                        </a:spcBef>
                        <a:spcAft>
                          <a:spcPts val="0"/>
                        </a:spcAft>
                        <a:buClr>
                          <a:srgbClr val="8E0000"/>
                        </a:buClr>
                        <a:buSzTx/>
                        <a:buFont typeface="Wingdings" panose="05000000000000000000" pitchFamily="2" charset="2"/>
                        <a:buChar char="§"/>
                        <a:tabLst/>
                        <a:defRPr/>
                      </a:pPr>
                      <a:r>
                        <a:rPr lang="lv-LV" sz="1400" dirty="0" smtClean="0">
                          <a:latin typeface="Calibri" panose="020F0502020204030204" pitchFamily="34" charset="0"/>
                          <a:ea typeface="Verdana" panose="020B0604030504040204" pitchFamily="34" charset="0"/>
                          <a:cs typeface="Verdana" panose="020B0604030504040204" pitchFamily="34" charset="0"/>
                        </a:rPr>
                        <a:t>Nav godprātīga darba</a:t>
                      </a:r>
                    </a:p>
                    <a:p>
                      <a:pPr marL="285750" marR="0" lvl="0" indent="-285750" defTabSz="914400" eaLnBrk="1" fontAlgn="auto" latinLnBrk="0" hangingPunct="1">
                        <a:lnSpc>
                          <a:spcPct val="100000"/>
                        </a:lnSpc>
                        <a:spcBef>
                          <a:spcPts val="0"/>
                        </a:spcBef>
                        <a:spcAft>
                          <a:spcPts val="0"/>
                        </a:spcAft>
                        <a:buClr>
                          <a:srgbClr val="8E0000"/>
                        </a:buClr>
                        <a:buSzTx/>
                        <a:buFont typeface="Wingdings" panose="05000000000000000000" pitchFamily="2" charset="2"/>
                        <a:buChar char="§"/>
                        <a:tabLst/>
                        <a:defRPr/>
                      </a:pPr>
                      <a:r>
                        <a:rPr lang="lv-LV" sz="1400" dirty="0" smtClean="0">
                          <a:latin typeface="Calibri" panose="020F0502020204030204" pitchFamily="34" charset="0"/>
                          <a:ea typeface="Verdana" panose="020B0604030504040204" pitchFamily="34" charset="0"/>
                          <a:cs typeface="Verdana" panose="020B0604030504040204" pitchFamily="34" charset="0"/>
                        </a:rPr>
                        <a:t>Nav efektivitātes</a:t>
                      </a:r>
                      <a:endParaRPr lang="en-US" sz="1400" dirty="0" smtClean="0">
                        <a:latin typeface="Calibri" panose="020F0502020204030204" pitchFamily="34" charset="0"/>
                        <a:ea typeface="Verdana" panose="020B0604030504040204" pitchFamily="34" charset="0"/>
                        <a:cs typeface="Verdana" panose="020B0604030504040204" pitchFamily="34" charset="0"/>
                      </a:endParaRPr>
                    </a:p>
                    <a:p>
                      <a:pPr marL="285750" indent="-285750">
                        <a:buClr>
                          <a:srgbClr val="8E0000"/>
                        </a:buClr>
                        <a:buFont typeface="Wingdings" panose="05000000000000000000" pitchFamily="2" charset="2"/>
                        <a:buChar char="§"/>
                      </a:pPr>
                      <a:endParaRPr lang="lv-LV" sz="1400" dirty="0">
                        <a:latin typeface="Calibri" panose="020F0502020204030204" pitchFamily="34" charset="0"/>
                        <a:ea typeface="Verdana" panose="020B0604030504040204" pitchFamily="34" charset="0"/>
                        <a:cs typeface="Verdana" panose="020B0604030504040204" pitchFamily="34" charset="0"/>
                      </a:endParaRPr>
                    </a:p>
                  </a:txBody>
                  <a:tcPr/>
                </a:tc>
                <a:tc>
                  <a:txBody>
                    <a:bodyPr/>
                    <a:lstStyle/>
                    <a:p>
                      <a:pPr marL="285750" lvl="0" indent="-285750">
                        <a:buFont typeface="Arial" panose="020B0604020202020204" pitchFamily="34" charset="0"/>
                        <a:buChar char="•"/>
                      </a:pPr>
                      <a:endParaRPr lang="lv-LV" sz="1400" dirty="0" smtClean="0">
                        <a:latin typeface="Calibri" panose="020F0502020204030204" pitchFamily="34" charset="0"/>
                        <a:ea typeface="Verdana" panose="020B0604030504040204" pitchFamily="34" charset="0"/>
                        <a:cs typeface="Verdana" panose="020B0604030504040204" pitchFamily="34" charset="0"/>
                      </a:endParaRP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Grib lielākas algas</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Jēgpilns darbs</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Valsts pārvaldes tēls</a:t>
                      </a:r>
                    </a:p>
                    <a:p>
                      <a:pPr marL="285750" lvl="0" indent="-285750">
                        <a:buClr>
                          <a:srgbClr val="8E0000"/>
                        </a:buClr>
                        <a:buFont typeface="Wingdings" panose="05000000000000000000" pitchFamily="2" charset="2"/>
                        <a:buChar char="§"/>
                      </a:pPr>
                      <a:r>
                        <a:rPr lang="lv-LV" sz="1400" dirty="0" smtClean="0">
                          <a:latin typeface="Calibri" panose="020F0502020204030204" pitchFamily="34" charset="0"/>
                          <a:ea typeface="Verdana" panose="020B0604030504040204" pitchFamily="34" charset="0"/>
                          <a:cs typeface="Verdana" panose="020B0604030504040204" pitchFamily="34" charset="0"/>
                        </a:rPr>
                        <a:t>Vienkāršošana un sloga mazināšana</a:t>
                      </a:r>
                    </a:p>
                    <a:p>
                      <a:pPr marL="285750" indent="-285750">
                        <a:buClr>
                          <a:srgbClr val="8E0000"/>
                        </a:buClr>
                        <a:buFont typeface="Wingdings" panose="05000000000000000000" pitchFamily="2" charset="2"/>
                        <a:buChar char="§"/>
                      </a:pPr>
                      <a:endParaRPr lang="lv-LV" sz="1400" dirty="0">
                        <a:latin typeface="Calibri" panose="020F0502020204030204" pitchFamily="34" charset="0"/>
                        <a:ea typeface="Verdana" panose="020B0604030504040204" pitchFamily="34" charset="0"/>
                        <a:cs typeface="Verdana" panose="020B0604030504040204" pitchFamily="34" charset="0"/>
                      </a:endParaRPr>
                    </a:p>
                  </a:txBody>
                  <a:tcPr/>
                </a:tc>
                <a:extLst>
                  <a:ext uri="{0D108BD9-81ED-4DB2-BD59-A6C34878D82A}">
                    <a16:rowId xmlns="" xmlns:a16="http://schemas.microsoft.com/office/drawing/2014/main" val="2760745859"/>
                  </a:ext>
                </a:extLst>
              </a:tr>
            </a:tbl>
          </a:graphicData>
        </a:graphic>
      </p:graphicFrame>
    </p:spTree>
    <p:extLst>
      <p:ext uri="{BB962C8B-B14F-4D97-AF65-F5344CB8AC3E}">
        <p14:creationId xmlns:p14="http://schemas.microsoft.com/office/powerpoint/2010/main" val="136897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a:cs typeface="Calibri"/>
              </a:rPr>
              <a:t>Pārmaiņu vadība un izlēmīgums...</a:t>
            </a:r>
            <a:endParaRPr lang="lv-LV" dirty="0">
              <a:latin typeface="Calibri"/>
              <a:cs typeface="Calibri"/>
            </a:endParaRPr>
          </a:p>
        </p:txBody>
      </p:sp>
      <p:pic>
        <p:nvPicPr>
          <p:cNvPr id="4" name="LNT Zinas 01.0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2138" y="1981200"/>
            <a:ext cx="7369175" cy="4144963"/>
          </a:xfrm>
        </p:spPr>
      </p:pic>
      <p:sp>
        <p:nvSpPr>
          <p:cNvPr id="3" name="TextBox 2"/>
          <p:cNvSpPr txBox="1"/>
          <p:nvPr/>
        </p:nvSpPr>
        <p:spPr>
          <a:xfrm>
            <a:off x="6075884" y="6278522"/>
            <a:ext cx="1885429" cy="246221"/>
          </a:xfrm>
          <a:prstGeom prst="rect">
            <a:avLst/>
          </a:prstGeom>
          <a:noFill/>
        </p:spPr>
        <p:txBody>
          <a:bodyPr wrap="square" rtlCol="0">
            <a:spAutoFit/>
          </a:bodyPr>
          <a:lstStyle/>
          <a:p>
            <a:r>
              <a:rPr lang="lv-LV" sz="1000" dirty="0" smtClean="0">
                <a:latin typeface="Calibri"/>
                <a:cs typeface="Calibri"/>
              </a:rPr>
              <a:t>(c) LNT Ziņas, 2016.gada janvāris</a:t>
            </a:r>
            <a:endParaRPr lang="lv-LV" sz="1000" dirty="0">
              <a:latin typeface="Calibri"/>
              <a:cs typeface="Calibri"/>
            </a:endParaRPr>
          </a:p>
        </p:txBody>
      </p:sp>
    </p:spTree>
    <p:extLst>
      <p:ext uri="{BB962C8B-B14F-4D97-AF65-F5344CB8AC3E}">
        <p14:creationId xmlns:p14="http://schemas.microsoft.com/office/powerpoint/2010/main" val="1343535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a:cs typeface="Calibri"/>
              </a:rPr>
              <a:t>Ko dara </a:t>
            </a:r>
            <a:r>
              <a:rPr lang="lv-LV" dirty="0" smtClean="0">
                <a:latin typeface="Calibri"/>
                <a:cs typeface="Calibri"/>
              </a:rPr>
              <a:t>pasaulē?</a:t>
            </a:r>
            <a:endParaRPr lang="lv-LV" dirty="0">
              <a:latin typeface="Calibri"/>
              <a:cs typeface="Calibri"/>
            </a:endParaRPr>
          </a:p>
        </p:txBody>
      </p:sp>
      <p:sp>
        <p:nvSpPr>
          <p:cNvPr id="3" name="Content Placeholder 2"/>
          <p:cNvSpPr>
            <a:spLocks noGrp="1"/>
          </p:cNvSpPr>
          <p:nvPr>
            <p:ph idx="1"/>
          </p:nvPr>
        </p:nvSpPr>
        <p:spPr>
          <a:xfrm>
            <a:off x="4168775" y="273050"/>
            <a:ext cx="4597399" cy="6267793"/>
          </a:xfrm>
        </p:spPr>
        <p:txBody>
          <a:bodyPr>
            <a:normAutofit lnSpcReduction="10000"/>
          </a:bodyPr>
          <a:lstStyle/>
          <a:p>
            <a:pPr algn="just"/>
            <a:r>
              <a:rPr lang="lv-LV" dirty="0" smtClean="0">
                <a:latin typeface="Calibri" panose="020F0502020204030204" pitchFamily="34" charset="0"/>
                <a:ea typeface="Verdana" panose="020B0604030504040204" pitchFamily="34" charset="0"/>
                <a:cs typeface="Verdana" panose="020B0604030504040204" pitchFamily="34" charset="0"/>
              </a:rPr>
              <a:t>Eksperimentēšana ar mērķi izmēģināt dažādas inovatīvas pieejas</a:t>
            </a:r>
          </a:p>
          <a:p>
            <a:pPr algn="just"/>
            <a:r>
              <a:rPr lang="lv-LV" dirty="0" smtClean="0">
                <a:latin typeface="Calibri" panose="020F0502020204030204" pitchFamily="34" charset="0"/>
                <a:ea typeface="Verdana" panose="020B0604030504040204" pitchFamily="34" charset="0"/>
                <a:cs typeface="Verdana" panose="020B0604030504040204" pitchFamily="34" charset="0"/>
              </a:rPr>
              <a:t>Sākotnējās </a:t>
            </a:r>
            <a:r>
              <a:rPr lang="lv-LV" dirty="0">
                <a:latin typeface="Calibri" panose="020F0502020204030204" pitchFamily="34" charset="0"/>
                <a:ea typeface="Verdana" panose="020B0604030504040204" pitchFamily="34" charset="0"/>
                <a:cs typeface="Verdana" panose="020B0604030504040204" pitchFamily="34" charset="0"/>
              </a:rPr>
              <a:t>ietekmes izvērtējumi (ex-ante)</a:t>
            </a:r>
          </a:p>
          <a:p>
            <a:pPr algn="just"/>
            <a:r>
              <a:rPr lang="lv-LV" dirty="0">
                <a:latin typeface="Calibri" panose="020F0502020204030204" pitchFamily="34" charset="0"/>
                <a:ea typeface="Verdana" panose="020B0604030504040204" pitchFamily="34" charset="0"/>
                <a:cs typeface="Verdana" panose="020B0604030504040204" pitchFamily="34" charset="0"/>
              </a:rPr>
              <a:t>Administratīvā vienkāršošana</a:t>
            </a:r>
          </a:p>
          <a:p>
            <a:pPr algn="just"/>
            <a:r>
              <a:rPr lang="lv-LV" dirty="0">
                <a:latin typeface="Calibri" panose="020F0502020204030204" pitchFamily="34" charset="0"/>
                <a:ea typeface="Verdana" panose="020B0604030504040204" pitchFamily="34" charset="0"/>
                <a:cs typeface="Verdana" panose="020B0604030504040204" pitchFamily="34" charset="0"/>
              </a:rPr>
              <a:t>Ietekmes pēcpārbaudes (ex-post)</a:t>
            </a:r>
          </a:p>
          <a:p>
            <a:pPr algn="just"/>
            <a:r>
              <a:rPr lang="lv-LV" dirty="0">
                <a:latin typeface="Calibri" panose="020F0502020204030204" pitchFamily="34" charset="0"/>
                <a:ea typeface="Verdana" panose="020B0604030504040204" pitchFamily="34" charset="0"/>
                <a:cs typeface="Verdana" panose="020B0604030504040204" pitchFamily="34" charset="0"/>
              </a:rPr>
              <a:t>Stratēģiskās plānošanas sistēmas pilnveidošana &amp; darba snieguma vadības sistēmas</a:t>
            </a:r>
          </a:p>
          <a:p>
            <a:pPr algn="just"/>
            <a:r>
              <a:rPr lang="lv-LV" dirty="0">
                <a:latin typeface="Calibri" panose="020F0502020204030204" pitchFamily="34" charset="0"/>
                <a:ea typeface="Verdana" panose="020B0604030504040204" pitchFamily="34" charset="0"/>
                <a:cs typeface="Verdana" panose="020B0604030504040204" pitchFamily="34" charset="0"/>
              </a:rPr>
              <a:t>Funkciju auditi</a:t>
            </a:r>
          </a:p>
          <a:p>
            <a:pPr algn="just"/>
            <a:r>
              <a:rPr lang="lv-LV" dirty="0">
                <a:latin typeface="Calibri" panose="020F0502020204030204" pitchFamily="34" charset="0"/>
                <a:ea typeface="Verdana" panose="020B0604030504040204" pitchFamily="34" charset="0"/>
                <a:cs typeface="Verdana" panose="020B0604030504040204" pitchFamily="34" charset="0"/>
              </a:rPr>
              <a:t>Nodarbināto skaita </a:t>
            </a:r>
            <a:r>
              <a:rPr lang="lv-LV" dirty="0" smtClean="0">
                <a:latin typeface="Calibri" panose="020F0502020204030204" pitchFamily="34" charset="0"/>
                <a:ea typeface="Verdana" panose="020B0604030504040204" pitchFamily="34" charset="0"/>
                <a:cs typeface="Verdana" panose="020B0604030504040204" pitchFamily="34" charset="0"/>
              </a:rPr>
              <a:t>samazināšana (tostarp lineāra) un ārpakalpojumu izmantošana</a:t>
            </a:r>
            <a:endParaRPr lang="lv-LV" dirty="0">
              <a:latin typeface="Calibri" panose="020F0502020204030204" pitchFamily="34" charset="0"/>
              <a:ea typeface="Verdana" panose="020B0604030504040204" pitchFamily="34" charset="0"/>
              <a:cs typeface="Verdana" panose="020B0604030504040204" pitchFamily="34" charset="0"/>
            </a:endParaRPr>
          </a:p>
          <a:p>
            <a:pPr algn="just"/>
            <a:r>
              <a:rPr lang="lv-LV" dirty="0">
                <a:latin typeface="Calibri" panose="020F0502020204030204" pitchFamily="34" charset="0"/>
                <a:ea typeface="Verdana" panose="020B0604030504040204" pitchFamily="34" charset="0"/>
                <a:cs typeface="Verdana" panose="020B0604030504040204" pitchFamily="34" charset="0"/>
              </a:rPr>
              <a:t>Atbalsta funkciju centralizācija</a:t>
            </a:r>
          </a:p>
          <a:p>
            <a:pPr algn="just"/>
            <a:r>
              <a:rPr lang="lv-LV" dirty="0">
                <a:latin typeface="Calibri" panose="020F0502020204030204" pitchFamily="34" charset="0"/>
                <a:ea typeface="Verdana" panose="020B0604030504040204" pitchFamily="34" charset="0"/>
                <a:cs typeface="Verdana" panose="020B0604030504040204" pitchFamily="34" charset="0"/>
              </a:rPr>
              <a:t>IKT izmantošana un e-pakalpojumu ieviešana</a:t>
            </a:r>
          </a:p>
          <a:p>
            <a:pPr algn="just"/>
            <a:r>
              <a:rPr lang="lv-LV" dirty="0" smtClean="0">
                <a:latin typeface="Calibri" panose="020F0502020204030204" pitchFamily="34" charset="0"/>
              </a:rPr>
              <a:t>Elastības nodrošināšana vadītājiem mērķu sasniegšanai</a:t>
            </a:r>
            <a:endParaRPr lang="lv-LV" dirty="0">
              <a:latin typeface="Calibri" panose="020F0502020204030204" pitchFamily="34" charset="0"/>
            </a:endParaRPr>
          </a:p>
        </p:txBody>
      </p:sp>
      <p:sp>
        <p:nvSpPr>
          <p:cNvPr id="4" name="Text Placeholder 3"/>
          <p:cNvSpPr>
            <a:spLocks noGrp="1"/>
          </p:cNvSpPr>
          <p:nvPr>
            <p:ph type="body" sz="half" idx="2"/>
          </p:nvPr>
        </p:nvSpPr>
        <p:spPr>
          <a:xfrm>
            <a:off x="381093" y="3733800"/>
            <a:ext cx="3255264" cy="2741141"/>
          </a:xfrm>
        </p:spPr>
        <p:txBody>
          <a:bodyPr>
            <a:normAutofit lnSpcReduction="10000"/>
          </a:bodyPr>
          <a:lstStyle/>
          <a:p>
            <a:pPr algn="just"/>
            <a:r>
              <a:rPr lang="lv-LV" dirty="0" smtClean="0">
                <a:latin typeface="Calibri"/>
                <a:cs typeface="Calibri"/>
              </a:rPr>
              <a:t>Visās valstīs nepārtraukti tiek domāts pie valsts pārvaldes darbības uzlabošanas. Pēdējo gadu fiskālie izaicinājumi un sabiedrības augošā neapmierinātība ar </a:t>
            </a:r>
            <a:r>
              <a:rPr lang="lv-LV" i="1" dirty="0" smtClean="0">
                <a:latin typeface="Calibri"/>
                <a:cs typeface="Calibri"/>
              </a:rPr>
              <a:t>status </a:t>
            </a:r>
            <a:r>
              <a:rPr lang="lv-LV" i="1" dirty="0" err="1" smtClean="0">
                <a:latin typeface="Calibri"/>
                <a:cs typeface="Calibri"/>
              </a:rPr>
              <a:t>quo</a:t>
            </a:r>
            <a:r>
              <a:rPr lang="lv-LV" dirty="0" smtClean="0">
                <a:latin typeface="Calibri"/>
                <a:cs typeface="Calibri"/>
              </a:rPr>
              <a:t> ir likuši izmantot gan pārbaudītas pieejas, gan arī meklēt aizvien jaunus risinājumus. Primārais fokuss ir bijis uz publisko pakalpojumu sniegšanas uzlabošanu, ekonomijas un efektivitātes paaugstināšana, paralēli dodot aizvien lielāku rīcības brīvību (komplektā ar atbildību) iestāžu vadītājiem un viņu vadības komandai.</a:t>
            </a:r>
            <a:endParaRPr lang="lv-LV" dirty="0">
              <a:latin typeface="Calibri"/>
              <a:cs typeface="Calibri"/>
            </a:endParaRPr>
          </a:p>
        </p:txBody>
      </p:sp>
    </p:spTree>
    <p:extLst>
      <p:ext uri="{BB962C8B-B14F-4D97-AF65-F5344CB8AC3E}">
        <p14:creationId xmlns:p14="http://schemas.microsoft.com/office/powerpoint/2010/main" val="1659988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Kas ir darīts Latvijā?</a:t>
            </a:r>
            <a:endParaRPr lang="lv-LV" dirty="0">
              <a:latin typeface="Calibri" panose="020F0502020204030204" pitchFamily="34" charset="0"/>
            </a:endParaRPr>
          </a:p>
        </p:txBody>
      </p:sp>
      <p:sp>
        <p:nvSpPr>
          <p:cNvPr id="8" name="Content Placeholder 7"/>
          <p:cNvSpPr>
            <a:spLocks noGrp="1"/>
          </p:cNvSpPr>
          <p:nvPr>
            <p:ph sz="half" idx="17"/>
          </p:nvPr>
        </p:nvSpPr>
        <p:spPr/>
        <p:txBody>
          <a:bodyPr>
            <a:normAutofit fontScale="92500" lnSpcReduction="10000"/>
          </a:bodyPr>
          <a:lstStyle/>
          <a:p>
            <a:pPr algn="just"/>
            <a:r>
              <a:rPr lang="lv-LV" b="1" dirty="0" smtClean="0">
                <a:latin typeface="Calibri" panose="020F0502020204030204" pitchFamily="34" charset="0"/>
              </a:rPr>
              <a:t>Vispārīga modernizācija</a:t>
            </a:r>
          </a:p>
          <a:p>
            <a:pPr lvl="1" algn="just"/>
            <a:r>
              <a:rPr lang="lv-LV" dirty="0">
                <a:latin typeface="Calibri" panose="020F0502020204030204" pitchFamily="34" charset="0"/>
              </a:rPr>
              <a:t>Iepriekš – </a:t>
            </a:r>
            <a:r>
              <a:rPr lang="lv-LV" dirty="0" smtClean="0">
                <a:latin typeface="Calibri" panose="020F0502020204030204" pitchFamily="34" charset="0"/>
              </a:rPr>
              <a:t>apmācības, vienota </a:t>
            </a:r>
            <a:r>
              <a:rPr lang="lv-LV" dirty="0">
                <a:latin typeface="Calibri" panose="020F0502020204030204" pitchFamily="34" charset="0"/>
              </a:rPr>
              <a:t>valsts pārvaldes </a:t>
            </a:r>
            <a:r>
              <a:rPr lang="lv-LV" dirty="0" smtClean="0">
                <a:latin typeface="Calibri" panose="020F0502020204030204" pitchFamily="34" charset="0"/>
              </a:rPr>
              <a:t>identitāte, iekšējie kontroles mehānismi, ietekmes novērtēšana</a:t>
            </a:r>
            <a:endParaRPr lang="lv-LV" dirty="0">
              <a:latin typeface="Calibri" panose="020F0502020204030204" pitchFamily="34" charset="0"/>
            </a:endParaRPr>
          </a:p>
          <a:p>
            <a:pPr lvl="1" algn="just"/>
            <a:r>
              <a:rPr lang="lv-LV" dirty="0">
                <a:latin typeface="Calibri" panose="020F0502020204030204" pitchFamily="34" charset="0"/>
              </a:rPr>
              <a:t>Tagad </a:t>
            </a:r>
            <a:r>
              <a:rPr lang="lv-LV" dirty="0" smtClean="0">
                <a:latin typeface="Calibri" panose="020F0502020204030204" pitchFamily="34" charset="0"/>
              </a:rPr>
              <a:t>– ārējā un iekšējā </a:t>
            </a:r>
            <a:r>
              <a:rPr lang="lv-LV" dirty="0">
                <a:latin typeface="Calibri" panose="020F0502020204030204" pitchFamily="34" charset="0"/>
              </a:rPr>
              <a:t>administratīvā sloga </a:t>
            </a:r>
            <a:r>
              <a:rPr lang="lv-LV" dirty="0" smtClean="0">
                <a:latin typeface="Calibri" panose="020F0502020204030204" pitchFamily="34" charset="0"/>
              </a:rPr>
              <a:t>mazināšana</a:t>
            </a:r>
            <a:endParaRPr lang="lv-LV" dirty="0">
              <a:latin typeface="Calibri" panose="020F0502020204030204" pitchFamily="34" charset="0"/>
            </a:endParaRPr>
          </a:p>
        </p:txBody>
      </p:sp>
      <p:sp>
        <p:nvSpPr>
          <p:cNvPr id="9" name="Content Placeholder 8"/>
          <p:cNvSpPr>
            <a:spLocks noGrp="1"/>
          </p:cNvSpPr>
          <p:nvPr>
            <p:ph sz="half" idx="18"/>
          </p:nvPr>
        </p:nvSpPr>
        <p:spPr/>
        <p:txBody>
          <a:bodyPr>
            <a:normAutofit fontScale="92500" lnSpcReduction="10000"/>
          </a:bodyPr>
          <a:lstStyle/>
          <a:p>
            <a:r>
              <a:rPr lang="lv-LV" b="1" dirty="0">
                <a:latin typeface="Calibri" panose="020F0502020204030204" pitchFamily="34" charset="0"/>
              </a:rPr>
              <a:t>Izmaksu samazināšana</a:t>
            </a:r>
          </a:p>
          <a:p>
            <a:pPr lvl="1"/>
            <a:r>
              <a:rPr lang="lv-LV" dirty="0">
                <a:latin typeface="Calibri" panose="020F0502020204030204" pitchFamily="34" charset="0"/>
              </a:rPr>
              <a:t>Iepriekš - </a:t>
            </a:r>
            <a:r>
              <a:rPr lang="lv-LV" dirty="0">
                <a:latin typeface="Calibri" panose="020F0502020204030204" pitchFamily="34" charset="0"/>
                <a:ea typeface="Verdana" panose="020B0604030504040204" pitchFamily="34" charset="0"/>
                <a:cs typeface="Verdana" panose="020B0604030504040204" pitchFamily="34" charset="0"/>
              </a:rPr>
              <a:t>valsts budžeta izdevumu </a:t>
            </a:r>
            <a:r>
              <a:rPr lang="lv-LV" dirty="0" smtClean="0">
                <a:latin typeface="Calibri" panose="020F0502020204030204" pitchFamily="34" charset="0"/>
                <a:ea typeface="Verdana" panose="020B0604030504040204" pitchFamily="34" charset="0"/>
                <a:cs typeface="Verdana" panose="020B0604030504040204" pitchFamily="34" charset="0"/>
              </a:rPr>
              <a:t>pārskatīšana, funkciju auditi, algu un štatu samazināšana</a:t>
            </a:r>
            <a:endParaRPr lang="lv-LV" dirty="0">
              <a:latin typeface="Calibri" panose="020F0502020204030204" pitchFamily="34" charset="0"/>
            </a:endParaRPr>
          </a:p>
          <a:p>
            <a:pPr lvl="1"/>
            <a:r>
              <a:rPr lang="lv-LV" dirty="0">
                <a:latin typeface="Calibri" panose="020F0502020204030204" pitchFamily="34" charset="0"/>
              </a:rPr>
              <a:t>Tagad - atbalsta funkciju </a:t>
            </a:r>
            <a:r>
              <a:rPr lang="lv-LV" dirty="0" smtClean="0">
                <a:latin typeface="Calibri" panose="020F0502020204030204" pitchFamily="34" charset="0"/>
              </a:rPr>
              <a:t>centralizēšana, iekšējo rezervju meklēšana</a:t>
            </a:r>
            <a:endParaRPr lang="lv-LV" dirty="0">
              <a:latin typeface="Calibri" panose="020F0502020204030204" pitchFamily="34" charset="0"/>
            </a:endParaRPr>
          </a:p>
        </p:txBody>
      </p:sp>
      <p:sp>
        <p:nvSpPr>
          <p:cNvPr id="6" name="Content Placeholder 5"/>
          <p:cNvSpPr>
            <a:spLocks noGrp="1"/>
          </p:cNvSpPr>
          <p:nvPr>
            <p:ph sz="half" idx="1"/>
          </p:nvPr>
        </p:nvSpPr>
        <p:spPr/>
        <p:txBody>
          <a:bodyPr>
            <a:normAutofit fontScale="92500" lnSpcReduction="20000"/>
          </a:bodyPr>
          <a:lstStyle/>
          <a:p>
            <a:pPr algn="just"/>
            <a:r>
              <a:rPr lang="lv-LV" b="1" dirty="0">
                <a:latin typeface="Calibri" panose="020F0502020204030204" pitchFamily="34" charset="0"/>
              </a:rPr>
              <a:t>Cilvēkresursu attīstība</a:t>
            </a:r>
          </a:p>
          <a:p>
            <a:pPr lvl="1" algn="just"/>
            <a:r>
              <a:rPr lang="lv-LV" dirty="0">
                <a:latin typeface="Calibri" panose="020F0502020204030204" pitchFamily="34" charset="0"/>
              </a:rPr>
              <a:t>Iepriekš </a:t>
            </a:r>
            <a:r>
              <a:rPr lang="lv-LV" dirty="0" smtClean="0">
                <a:latin typeface="Calibri" panose="020F0502020204030204" pitchFamily="34" charset="0"/>
              </a:rPr>
              <a:t>– </a:t>
            </a:r>
            <a:r>
              <a:rPr lang="lv-LV" dirty="0">
                <a:latin typeface="Calibri" panose="020F0502020204030204" pitchFamily="34" charset="0"/>
              </a:rPr>
              <a:t>darba snieguma vadības sistēma, vienota iestāžu vadītāju atlase, </a:t>
            </a:r>
            <a:r>
              <a:rPr lang="lv-LV" dirty="0" smtClean="0">
                <a:latin typeface="Calibri" panose="020F0502020204030204" pitchFamily="34" charset="0"/>
              </a:rPr>
              <a:t>atbildības </a:t>
            </a:r>
            <a:r>
              <a:rPr lang="lv-LV" dirty="0">
                <a:latin typeface="Calibri" panose="020F0502020204030204" pitchFamily="34" charset="0"/>
              </a:rPr>
              <a:t>vadlīnijas, darba samaksa </a:t>
            </a:r>
            <a:r>
              <a:rPr lang="lv-LV" dirty="0" smtClean="0">
                <a:latin typeface="Calibri" panose="020F0502020204030204" pitchFamily="34" charset="0"/>
              </a:rPr>
              <a:t>(VID pilotprojekts)</a:t>
            </a:r>
            <a:endParaRPr lang="lv-LV" dirty="0">
              <a:latin typeface="Calibri" panose="020F0502020204030204" pitchFamily="34" charset="0"/>
            </a:endParaRPr>
          </a:p>
          <a:p>
            <a:pPr lvl="1" algn="just"/>
            <a:r>
              <a:rPr lang="lv-LV" dirty="0">
                <a:latin typeface="Calibri" panose="020F0502020204030204" pitchFamily="34" charset="0"/>
              </a:rPr>
              <a:t>Tagad – darba samaksas sistēmas pilnveidošana, iestāžu vadītāju darba snieguma </a:t>
            </a:r>
            <a:r>
              <a:rPr lang="lv-LV" dirty="0" smtClean="0">
                <a:latin typeface="Calibri" panose="020F0502020204030204" pitchFamily="34" charset="0"/>
              </a:rPr>
              <a:t>mērīšana</a:t>
            </a:r>
            <a:endParaRPr lang="lv-LV" dirty="0">
              <a:latin typeface="Calibri" panose="020F0502020204030204" pitchFamily="34" charset="0"/>
            </a:endParaRPr>
          </a:p>
        </p:txBody>
      </p:sp>
      <p:sp>
        <p:nvSpPr>
          <p:cNvPr id="7" name="Content Placeholder 6"/>
          <p:cNvSpPr>
            <a:spLocks noGrp="1"/>
          </p:cNvSpPr>
          <p:nvPr>
            <p:ph sz="half" idx="16"/>
          </p:nvPr>
        </p:nvSpPr>
        <p:spPr/>
        <p:txBody>
          <a:bodyPr>
            <a:normAutofit fontScale="92500" lnSpcReduction="10000"/>
          </a:bodyPr>
          <a:lstStyle/>
          <a:p>
            <a:r>
              <a:rPr lang="lv-LV" b="1" dirty="0" smtClean="0">
                <a:latin typeface="Calibri" panose="020F0502020204030204" pitchFamily="34" charset="0"/>
              </a:rPr>
              <a:t>Pakalpojumu uzlabošana</a:t>
            </a:r>
          </a:p>
          <a:p>
            <a:pPr lvl="1"/>
            <a:r>
              <a:rPr lang="lv-LV" dirty="0" smtClean="0">
                <a:latin typeface="Calibri" panose="020F0502020204030204" pitchFamily="34" charset="0"/>
              </a:rPr>
              <a:t>Iepriekš </a:t>
            </a:r>
            <a:r>
              <a:rPr lang="lv-LV" dirty="0" smtClean="0">
                <a:latin typeface="Calibri" panose="020F0502020204030204" pitchFamily="34" charset="0"/>
              </a:rPr>
              <a:t>– klienta apkalpošanas rokasgrāmata, vienotie KAC, pakalpojumu elektronizācija, kartēšana</a:t>
            </a:r>
            <a:endParaRPr lang="lv-LV" dirty="0" smtClean="0">
              <a:latin typeface="Calibri" panose="020F0502020204030204" pitchFamily="34" charset="0"/>
            </a:endParaRPr>
          </a:p>
          <a:p>
            <a:pPr lvl="1"/>
            <a:r>
              <a:rPr lang="lv-LV" dirty="0" smtClean="0">
                <a:latin typeface="Calibri" panose="020F0502020204030204" pitchFamily="34" charset="0"/>
              </a:rPr>
              <a:t>Tagad </a:t>
            </a:r>
            <a:r>
              <a:rPr lang="lv-LV" dirty="0" smtClean="0">
                <a:latin typeface="Calibri" panose="020F0502020204030204" pitchFamily="34" charset="0"/>
              </a:rPr>
              <a:t>– pakalpojumu pārbūve, IKT sistēmu pilnveidošana un attīstība</a:t>
            </a:r>
            <a:endParaRPr lang="lv-LV" dirty="0">
              <a:latin typeface="Calibri" panose="020F0502020204030204" pitchFamily="34" charset="0"/>
            </a:endParaRPr>
          </a:p>
        </p:txBody>
      </p:sp>
    </p:spTree>
    <p:extLst>
      <p:ext uri="{BB962C8B-B14F-4D97-AF65-F5344CB8AC3E}">
        <p14:creationId xmlns:p14="http://schemas.microsoft.com/office/powerpoint/2010/main" val="380763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i="1" dirty="0" smtClean="0">
                <a:latin typeface="Calibri"/>
                <a:cs typeface="Calibri"/>
              </a:rPr>
              <a:t>Papīrs pacieš visu, bet cilvēks gan ne...</a:t>
            </a:r>
            <a:endParaRPr lang="lv-LV" i="1" dirty="0">
              <a:latin typeface="Calibri"/>
              <a:cs typeface="Calibri"/>
            </a:endParaRPr>
          </a:p>
        </p:txBody>
      </p:sp>
      <p:sp>
        <p:nvSpPr>
          <p:cNvPr id="3" name="Text Placeholder 2"/>
          <p:cNvSpPr>
            <a:spLocks noGrp="1"/>
          </p:cNvSpPr>
          <p:nvPr>
            <p:ph type="body" sz="half" idx="2"/>
          </p:nvPr>
        </p:nvSpPr>
        <p:spPr>
          <a:xfrm>
            <a:off x="381094" y="3733800"/>
            <a:ext cx="4015304" cy="2749378"/>
          </a:xfrm>
        </p:spPr>
        <p:txBody>
          <a:bodyPr>
            <a:normAutofit fontScale="92500"/>
          </a:bodyPr>
          <a:lstStyle/>
          <a:p>
            <a:pPr algn="just"/>
            <a:r>
              <a:rPr lang="lv-LV" dirty="0" smtClean="0">
                <a:latin typeface="Calibri"/>
                <a:cs typeface="Calibri"/>
              </a:rPr>
              <a:t>Ir labi, ka visiem ir viedoklis par </a:t>
            </a:r>
            <a:r>
              <a:rPr lang="lv-LV" dirty="0" smtClean="0">
                <a:latin typeface="Calibri"/>
                <a:cs typeface="Calibri"/>
              </a:rPr>
              <a:t>to, ko varētu darīt labāk, ar mazākiem resursiem un ne tik daudz cilvēkiem, taču...</a:t>
            </a:r>
            <a:endParaRPr lang="lv-LV" dirty="0" smtClean="0">
              <a:latin typeface="Calibri"/>
              <a:cs typeface="Calibri"/>
            </a:endParaRPr>
          </a:p>
          <a:p>
            <a:pPr algn="just"/>
            <a:r>
              <a:rPr lang="lv-LV" dirty="0" smtClean="0">
                <a:latin typeface="Calibri"/>
                <a:cs typeface="Calibri"/>
              </a:rPr>
              <a:t>Pēc iziešanas no finanšu krīzes pārvarēšanas, kur </a:t>
            </a:r>
            <a:r>
              <a:rPr lang="lv-LV" dirty="0" smtClean="0">
                <a:latin typeface="Calibri"/>
                <a:cs typeface="Calibri"/>
              </a:rPr>
              <a:t>tiešā valsts pārvalde tika samazināta par aptuveni  20 tūkstošiem cilvēku, funkciju un uzdevumu apjoms ir tikai palielinājies, kamēr atalgojums ir palicis krīzes laika līmenī. Turklāt dominējošais negatīvais viedoklis par valsts pārvaldi kopumā, jostu savilkšana un štatu mazināšanas stāsts, nerada motivējošu darba vidi. </a:t>
            </a:r>
          </a:p>
          <a:p>
            <a:pPr algn="just"/>
            <a:r>
              <a:rPr lang="lv-LV" dirty="0" smtClean="0">
                <a:latin typeface="Calibri"/>
                <a:cs typeface="Calibri"/>
              </a:rPr>
              <a:t>Novērojums – aizvien vairāk cilvēku valsts pārvaldē «pārdeg» un aiziet līdz ar uzkrāto institucionālo atmiņu, kas automātiski samazina «produktu» kvalitāti.</a:t>
            </a:r>
            <a:endParaRPr lang="lv-LV" dirty="0">
              <a:latin typeface="Calibri"/>
              <a:cs typeface="Calibri"/>
            </a:endParaRPr>
          </a:p>
        </p:txBody>
      </p:sp>
      <p:pic>
        <p:nvPicPr>
          <p:cNvPr id="8" name="Picture Placeholder 7"/>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6115" r="16115"/>
          <a:stretch>
            <a:fillRect/>
          </a:stretch>
        </p:blipFill>
        <p:spPr/>
      </p:pic>
      <p:pic>
        <p:nvPicPr>
          <p:cNvPr id="9"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028" r="14028"/>
          <a:stretch>
            <a:fillRect/>
          </a:stretch>
        </p:blipFill>
        <p:spPr/>
      </p:pic>
      <p:pic>
        <p:nvPicPr>
          <p:cNvPr id="7" name="Picture Placeholder 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5436" r="25436"/>
          <a:stretch>
            <a:fillRect/>
          </a:stretch>
        </p:blipFill>
        <p:spPr/>
      </p:pic>
    </p:spTree>
    <p:extLst>
      <p:ext uri="{BB962C8B-B14F-4D97-AF65-F5344CB8AC3E}">
        <p14:creationId xmlns:p14="http://schemas.microsoft.com/office/powerpoint/2010/main" val="362284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Burkāns un pātaga, vai ...</a:t>
            </a:r>
            <a:endParaRPr lang="lv-LV" dirty="0">
              <a:latin typeface="Calibri" panose="020F0502020204030204" pitchFamily="34" charset="0"/>
            </a:endParaRPr>
          </a:p>
        </p:txBody>
      </p:sp>
      <p:sp>
        <p:nvSpPr>
          <p:cNvPr id="13" name="Content Placeholder 12"/>
          <p:cNvSpPr>
            <a:spLocks noGrp="1"/>
          </p:cNvSpPr>
          <p:nvPr>
            <p:ph sz="half" idx="16"/>
          </p:nvPr>
        </p:nvSpPr>
        <p:spPr>
          <a:xfrm>
            <a:off x="4333407" y="4640966"/>
            <a:ext cx="3721380" cy="1965960"/>
          </a:xfrm>
        </p:spPr>
        <p:txBody>
          <a:bodyPr>
            <a:normAutofit fontScale="85000" lnSpcReduction="20000"/>
          </a:bodyPr>
          <a:lstStyle/>
          <a:p>
            <a:pPr algn="just"/>
            <a:r>
              <a:rPr lang="lv-LV" dirty="0">
                <a:latin typeface="Calibri"/>
                <a:cs typeface="Calibri"/>
              </a:rPr>
              <a:t>Burkāna un pātagas pieeja ne vienmēr strādā mūsdienās, jo </a:t>
            </a:r>
            <a:r>
              <a:rPr lang="lv-LV" dirty="0" smtClean="0">
                <a:latin typeface="Calibri"/>
                <a:cs typeface="Calibri"/>
              </a:rPr>
              <a:t>darba tirgus ir mainījies un </a:t>
            </a:r>
            <a:r>
              <a:rPr lang="lv-LV" dirty="0">
                <a:latin typeface="Calibri"/>
                <a:cs typeface="Calibri"/>
              </a:rPr>
              <a:t>klāt ir nākuši citi motivatori:</a:t>
            </a:r>
          </a:p>
          <a:p>
            <a:pPr lvl="1" algn="just"/>
            <a:r>
              <a:rPr lang="lv-LV" dirty="0">
                <a:latin typeface="Calibri"/>
                <a:cs typeface="Calibri"/>
              </a:rPr>
              <a:t>Elastīgs darba laiks</a:t>
            </a:r>
          </a:p>
          <a:p>
            <a:pPr lvl="1" algn="just"/>
            <a:r>
              <a:rPr lang="lv-LV" dirty="0">
                <a:latin typeface="Calibri"/>
                <a:cs typeface="Calibri"/>
              </a:rPr>
              <a:t>Vadības </a:t>
            </a:r>
            <a:r>
              <a:rPr lang="lv-LV" dirty="0" smtClean="0">
                <a:latin typeface="Calibri"/>
                <a:cs typeface="Calibri"/>
              </a:rPr>
              <a:t>stils / </a:t>
            </a:r>
            <a:r>
              <a:rPr lang="lv-LV" dirty="0">
                <a:latin typeface="Calibri"/>
                <a:cs typeface="Calibri"/>
              </a:rPr>
              <a:t>sadarbība komandā</a:t>
            </a:r>
          </a:p>
          <a:p>
            <a:pPr lvl="1" algn="just"/>
            <a:r>
              <a:rPr lang="lv-LV" dirty="0">
                <a:latin typeface="Calibri"/>
                <a:cs typeface="Calibri"/>
              </a:rPr>
              <a:t>Darba saturs</a:t>
            </a:r>
          </a:p>
          <a:p>
            <a:pPr lvl="1" algn="just"/>
            <a:r>
              <a:rPr lang="lv-LV" dirty="0">
                <a:latin typeface="Calibri"/>
                <a:cs typeface="Calibri"/>
              </a:rPr>
              <a:t>Izaugsmes iespējas</a:t>
            </a:r>
          </a:p>
          <a:p>
            <a:pPr lvl="1" algn="just"/>
            <a:r>
              <a:rPr lang="lv-LV" dirty="0">
                <a:latin typeface="Calibri"/>
                <a:cs typeface="Calibri"/>
              </a:rPr>
              <a:t>Stabilitātes sajūta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54" y="3517814"/>
            <a:ext cx="3688491" cy="3107153"/>
          </a:xfrm>
          <a:prstGeom prst="rect">
            <a:avLst/>
          </a:prstGeom>
        </p:spPr>
      </p:pic>
      <p:sp>
        <p:nvSpPr>
          <p:cNvPr id="9" name="Cloud Callout 8"/>
          <p:cNvSpPr/>
          <p:nvPr/>
        </p:nvSpPr>
        <p:spPr>
          <a:xfrm>
            <a:off x="3171568" y="1524000"/>
            <a:ext cx="5527589" cy="2973860"/>
          </a:xfrm>
          <a:prstGeom prst="cloudCallout">
            <a:avLst>
              <a:gd name="adj1" fmla="val -46615"/>
              <a:gd name="adj2" fmla="val 4449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lv-LV"/>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33407" y="1951530"/>
            <a:ext cx="3311305" cy="1979023"/>
          </a:xfrm>
          <a:prstGeom prst="rect">
            <a:avLst/>
          </a:prstGeom>
        </p:spPr>
      </p:pic>
      <p:sp>
        <p:nvSpPr>
          <p:cNvPr id="14" name="Rectangle 13"/>
          <p:cNvSpPr/>
          <p:nvPr/>
        </p:nvSpPr>
        <p:spPr>
          <a:xfrm>
            <a:off x="6194097" y="3807442"/>
            <a:ext cx="1441420" cy="246221"/>
          </a:xfrm>
          <a:prstGeom prst="rect">
            <a:avLst/>
          </a:prstGeom>
        </p:spPr>
        <p:txBody>
          <a:bodyPr wrap="none">
            <a:spAutoFit/>
          </a:bodyPr>
          <a:lstStyle/>
          <a:p>
            <a:r>
              <a:rPr lang="lv-LV" sz="1000" dirty="0" smtClean="0"/>
              <a:t>(c) Coaching </a:t>
            </a:r>
            <a:r>
              <a:rPr lang="lv-LV" sz="1000" dirty="0"/>
              <a:t>Journey</a:t>
            </a:r>
          </a:p>
        </p:txBody>
      </p:sp>
      <p:sp>
        <p:nvSpPr>
          <p:cNvPr id="15" name="Rectangle 14"/>
          <p:cNvSpPr/>
          <p:nvPr/>
        </p:nvSpPr>
        <p:spPr>
          <a:xfrm>
            <a:off x="2938326" y="6624967"/>
            <a:ext cx="942887" cy="246221"/>
          </a:xfrm>
          <a:prstGeom prst="rect">
            <a:avLst/>
          </a:prstGeom>
        </p:spPr>
        <p:txBody>
          <a:bodyPr wrap="none">
            <a:spAutoFit/>
          </a:bodyPr>
          <a:lstStyle/>
          <a:p>
            <a:r>
              <a:rPr lang="lv-LV" sz="1000" dirty="0" smtClean="0"/>
              <a:t>(c) </a:t>
            </a:r>
            <a:r>
              <a:rPr lang="lv-LV" sz="1000" dirty="0" err="1" smtClean="0"/>
              <a:t>FFitz.com</a:t>
            </a:r>
            <a:endParaRPr lang="lv-LV" sz="1000" dirty="0"/>
          </a:p>
        </p:txBody>
      </p:sp>
    </p:spTree>
    <p:extLst>
      <p:ext uri="{BB962C8B-B14F-4D97-AF65-F5344CB8AC3E}">
        <p14:creationId xmlns:p14="http://schemas.microsoft.com/office/powerpoint/2010/main" val="2784418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Ceļa kartes stāsts</a:t>
            </a:r>
            <a:endParaRPr lang="lv-LV" dirty="0">
              <a:latin typeface="Calibri" panose="020F0502020204030204" pitchFamily="34" charset="0"/>
            </a:endParaRPr>
          </a:p>
        </p:txBody>
      </p:sp>
      <p:sp>
        <p:nvSpPr>
          <p:cNvPr id="4" name="Content Placeholder 3"/>
          <p:cNvSpPr>
            <a:spLocks noGrp="1"/>
          </p:cNvSpPr>
          <p:nvPr>
            <p:ph sz="half" idx="15"/>
          </p:nvPr>
        </p:nvSpPr>
        <p:spPr/>
        <p:txBody>
          <a:bodyPr/>
          <a:lstStyle/>
          <a:p>
            <a:r>
              <a:rPr lang="lv-LV" dirty="0" smtClean="0"/>
              <a:t>Izstrādes grafiks</a:t>
            </a:r>
            <a:endParaRPr lang="lv-LV" dirty="0"/>
          </a:p>
        </p:txBody>
      </p:sp>
      <p:sp>
        <p:nvSpPr>
          <p:cNvPr id="5" name="Content Placeholder 4"/>
          <p:cNvSpPr>
            <a:spLocks noGrp="1"/>
          </p:cNvSpPr>
          <p:nvPr>
            <p:ph sz="half" idx="16"/>
          </p:nvPr>
        </p:nvSpPr>
        <p:spPr>
          <a:xfrm>
            <a:off x="4156117" y="4712043"/>
            <a:ext cx="4488193" cy="1625438"/>
          </a:xfrm>
        </p:spPr>
        <p:txBody>
          <a:bodyPr>
            <a:noAutofit/>
          </a:bodyPr>
          <a:lstStyle/>
          <a:p>
            <a:pPr algn="just">
              <a:spcBef>
                <a:spcPts val="0"/>
              </a:spcBef>
            </a:pPr>
            <a:r>
              <a:rPr lang="lv-LV" sz="1400" dirty="0" smtClean="0"/>
              <a:t>Saņemtie komentāri</a:t>
            </a:r>
            <a:endParaRPr lang="lv-LV" sz="1100" dirty="0" smtClean="0">
              <a:solidFill>
                <a:srgbClr val="8E0000"/>
              </a:solidFill>
            </a:endParaRPr>
          </a:p>
          <a:p>
            <a:pPr lvl="1" algn="just">
              <a:spcBef>
                <a:spcPts val="0"/>
              </a:spcBef>
            </a:pPr>
            <a:r>
              <a:rPr lang="lv-LV" sz="1200" dirty="0" smtClean="0">
                <a:solidFill>
                  <a:srgbClr val="8E0000"/>
                </a:solidFill>
              </a:rPr>
              <a:t>53 </a:t>
            </a:r>
            <a:r>
              <a:rPr lang="lv-LV" sz="1200" dirty="0">
                <a:solidFill>
                  <a:srgbClr val="8E0000"/>
                </a:solidFill>
              </a:rPr>
              <a:t>adresātu rakstveida viedokļi </a:t>
            </a:r>
            <a:r>
              <a:rPr lang="lv-LV" sz="1200" dirty="0"/>
              <a:t>(NVO, valsts pārvalde un privātpersonas</a:t>
            </a:r>
            <a:r>
              <a:rPr lang="lv-LV" sz="1200" dirty="0" smtClean="0"/>
              <a:t>)</a:t>
            </a:r>
          </a:p>
          <a:p>
            <a:pPr lvl="1" algn="just">
              <a:spcBef>
                <a:spcPts val="0"/>
              </a:spcBef>
            </a:pPr>
            <a:r>
              <a:rPr lang="lv-LV" sz="1200" dirty="0" smtClean="0">
                <a:solidFill>
                  <a:srgbClr val="8E0000"/>
                </a:solidFill>
              </a:rPr>
              <a:t>~</a:t>
            </a:r>
            <a:r>
              <a:rPr lang="lv-LV" sz="1200" dirty="0">
                <a:solidFill>
                  <a:srgbClr val="8E0000"/>
                </a:solidFill>
              </a:rPr>
              <a:t>270 komentāri</a:t>
            </a:r>
            <a:r>
              <a:rPr lang="lv-LV" sz="1200" dirty="0"/>
              <a:t>, viedokļi un </a:t>
            </a:r>
            <a:r>
              <a:rPr lang="lv-LV" sz="1200" dirty="0" smtClean="0"/>
              <a:t>priekšlikumi</a:t>
            </a:r>
          </a:p>
          <a:p>
            <a:pPr lvl="1" algn="just">
              <a:spcBef>
                <a:spcPts val="0"/>
              </a:spcBef>
            </a:pPr>
            <a:r>
              <a:rPr lang="lv-LV" sz="1200" dirty="0" smtClean="0">
                <a:solidFill>
                  <a:srgbClr val="8E0000"/>
                </a:solidFill>
              </a:rPr>
              <a:t>~</a:t>
            </a:r>
            <a:r>
              <a:rPr lang="lv-LV" sz="1200" dirty="0">
                <a:solidFill>
                  <a:srgbClr val="8E0000"/>
                </a:solidFill>
              </a:rPr>
              <a:t>250 dalībnieki klātienes diskusijās </a:t>
            </a:r>
            <a:r>
              <a:rPr lang="lv-LV" sz="1200" dirty="0"/>
              <a:t>(citāda diskusija «Ko </a:t>
            </a:r>
            <a:r>
              <a:rPr lang="lv-LV" sz="1200" strike="sngStrike" dirty="0"/>
              <a:t>ne</a:t>
            </a:r>
            <a:r>
              <a:rPr lang="lv-LV" sz="1200" dirty="0"/>
              <a:t>var valsts pārvalde», diskusija ar valsts pārvaldes auditoriem, personāla vadītājiem, juridiskajiem dienestiem, virzienu apspriešana Saeimas Valsts pārvaldes un pašvaldību lietu komisijā, LTRK u.c.</a:t>
            </a:r>
            <a:r>
              <a:rPr lang="lv-LV" sz="1200" dirty="0" smtClean="0"/>
              <a:t>)</a:t>
            </a:r>
          </a:p>
          <a:p>
            <a:pPr lvl="1" algn="just">
              <a:spcBef>
                <a:spcPts val="0"/>
              </a:spcBef>
            </a:pPr>
            <a:r>
              <a:rPr lang="lv-LV" sz="1200" dirty="0" smtClean="0"/>
              <a:t>Valsts </a:t>
            </a:r>
            <a:r>
              <a:rPr lang="lv-LV" sz="1200" dirty="0"/>
              <a:t>sekretāru anketēšana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5501564"/>
              </p:ext>
            </p:extLst>
          </p:nvPr>
        </p:nvGraphicFramePr>
        <p:xfrm>
          <a:off x="766161" y="2350124"/>
          <a:ext cx="6779913" cy="2142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26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Skarbā realitāte...</a:t>
            </a:r>
            <a:endParaRPr lang="lv-LV" dirty="0">
              <a:latin typeface="Calibri" panose="020F0502020204030204" pitchFamily="34" charset="0"/>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485666" y="1981200"/>
            <a:ext cx="5582117" cy="4144963"/>
          </a:xfrm>
        </p:spPr>
      </p:pic>
      <p:sp>
        <p:nvSpPr>
          <p:cNvPr id="5" name="TextBox 4"/>
          <p:cNvSpPr txBox="1"/>
          <p:nvPr/>
        </p:nvSpPr>
        <p:spPr>
          <a:xfrm>
            <a:off x="6928021" y="6268995"/>
            <a:ext cx="1227437" cy="246221"/>
          </a:xfrm>
          <a:prstGeom prst="rect">
            <a:avLst/>
          </a:prstGeom>
          <a:noFill/>
        </p:spPr>
        <p:txBody>
          <a:bodyPr wrap="square" rtlCol="0">
            <a:spAutoFit/>
          </a:bodyPr>
          <a:lstStyle/>
          <a:p>
            <a:r>
              <a:rPr lang="lv-LV" sz="1000" dirty="0" smtClean="0">
                <a:latin typeface="Calibri" panose="020F0502020204030204" pitchFamily="34" charset="0"/>
              </a:rPr>
              <a:t>(c) </a:t>
            </a:r>
            <a:r>
              <a:rPr lang="lv-LV" sz="1000" dirty="0" err="1" smtClean="0">
                <a:latin typeface="Calibri" panose="020F0502020204030204" pitchFamily="34" charset="0"/>
              </a:rPr>
              <a:t>Twitter</a:t>
            </a:r>
            <a:r>
              <a:rPr lang="lv-LV" sz="1000" dirty="0" smtClean="0">
                <a:latin typeface="Calibri" panose="020F0502020204030204" pitchFamily="34" charset="0"/>
              </a:rPr>
              <a:t> dzīles</a:t>
            </a:r>
            <a:endParaRPr lang="lv-LV" sz="1000" dirty="0">
              <a:latin typeface="Calibri" panose="020F0502020204030204" pitchFamily="34" charset="0"/>
            </a:endParaRPr>
          </a:p>
        </p:txBody>
      </p:sp>
    </p:spTree>
    <p:extLst>
      <p:ext uri="{BB962C8B-B14F-4D97-AF65-F5344CB8AC3E}">
        <p14:creationId xmlns:p14="http://schemas.microsoft.com/office/powerpoint/2010/main" val="52849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Vai </a:t>
            </a:r>
            <a:r>
              <a:rPr lang="lv-LV" baseline="-25000" dirty="0" smtClean="0"/>
              <a:t>3x3x3 = 1 reforma</a:t>
            </a:r>
            <a:r>
              <a:rPr lang="lv-LV" dirty="0" smtClean="0"/>
              <a:t>?</a:t>
            </a:r>
            <a:endParaRPr lang="lv-LV" dirty="0"/>
          </a:p>
        </p:txBody>
      </p:sp>
      <p:graphicFrame>
        <p:nvGraphicFramePr>
          <p:cNvPr id="3" name="Table 2"/>
          <p:cNvGraphicFramePr>
            <a:graphicFrameLocks noGrp="1"/>
          </p:cNvGraphicFramePr>
          <p:nvPr>
            <p:extLst>
              <p:ext uri="{D42A27DB-BD31-4B8C-83A1-F6EECF244321}">
                <p14:modId xmlns:p14="http://schemas.microsoft.com/office/powerpoint/2010/main" val="2547494895"/>
              </p:ext>
            </p:extLst>
          </p:nvPr>
        </p:nvGraphicFramePr>
        <p:xfrm>
          <a:off x="315166" y="1439961"/>
          <a:ext cx="7556313" cy="5216506"/>
        </p:xfrm>
        <a:graphic>
          <a:graphicData uri="http://schemas.openxmlformats.org/drawingml/2006/table">
            <a:tbl>
              <a:tblPr firstRow="1" bandRow="1">
                <a:tableStyleId>{6E25E649-3F16-4E02-A733-19D2CDBF48F0}</a:tableStyleId>
              </a:tblPr>
              <a:tblGrid>
                <a:gridCol w="1000812"/>
                <a:gridCol w="2185167"/>
                <a:gridCol w="2185167"/>
                <a:gridCol w="2185167"/>
              </a:tblGrid>
              <a:tr h="370186">
                <a:tc>
                  <a:txBody>
                    <a:bodyPr/>
                    <a:lstStyle/>
                    <a:p>
                      <a:pPr algn="ctr"/>
                      <a:endParaRPr lang="lv-LV" sz="1200" dirty="0">
                        <a:latin typeface="Calibri"/>
                        <a:cs typeface="Calibri"/>
                      </a:endParaRPr>
                    </a:p>
                  </a:txBody>
                  <a:tcPr anchor="ctr"/>
                </a:tc>
                <a:tc>
                  <a:txBody>
                    <a:bodyPr/>
                    <a:lstStyle/>
                    <a:p>
                      <a:pPr algn="ctr"/>
                      <a:r>
                        <a:rPr lang="lv-LV" sz="1200" dirty="0" smtClean="0">
                          <a:latin typeface="Calibri"/>
                          <a:cs typeface="Calibri"/>
                        </a:rPr>
                        <a:t>Ekonomija</a:t>
                      </a:r>
                      <a:endParaRPr lang="lv-LV" sz="1200" dirty="0">
                        <a:latin typeface="Calibri"/>
                        <a:cs typeface="Calibri"/>
                      </a:endParaRPr>
                    </a:p>
                  </a:txBody>
                  <a:tcPr anchor="ctr"/>
                </a:tc>
                <a:tc>
                  <a:txBody>
                    <a:bodyPr/>
                    <a:lstStyle/>
                    <a:p>
                      <a:pPr algn="ctr"/>
                      <a:r>
                        <a:rPr lang="lv-LV" sz="1200" dirty="0" smtClean="0">
                          <a:latin typeface="Calibri"/>
                          <a:cs typeface="Calibri"/>
                        </a:rPr>
                        <a:t>Lietderība</a:t>
                      </a:r>
                      <a:endParaRPr lang="lv-LV" sz="1200" dirty="0">
                        <a:latin typeface="Calibri"/>
                        <a:cs typeface="Calibri"/>
                      </a:endParaRPr>
                    </a:p>
                  </a:txBody>
                  <a:tcPr anchor="ctr"/>
                </a:tc>
                <a:tc>
                  <a:txBody>
                    <a:bodyPr/>
                    <a:lstStyle/>
                    <a:p>
                      <a:pPr algn="ctr"/>
                      <a:r>
                        <a:rPr lang="lv-LV" sz="1200" dirty="0" smtClean="0">
                          <a:latin typeface="Calibri"/>
                          <a:cs typeface="Calibri"/>
                        </a:rPr>
                        <a:t>Efektivitāte</a:t>
                      </a:r>
                      <a:endParaRPr lang="lv-LV" sz="1200" dirty="0">
                        <a:latin typeface="Calibri"/>
                        <a:cs typeface="Calibri"/>
                      </a:endParaRPr>
                    </a:p>
                  </a:txBody>
                  <a:tcPr anchor="ctr"/>
                </a:tc>
              </a:tr>
              <a:tr h="398334">
                <a:tc>
                  <a:txBody>
                    <a:bodyPr/>
                    <a:lstStyle/>
                    <a:p>
                      <a:pPr algn="ctr"/>
                      <a:r>
                        <a:rPr lang="lv-LV" sz="1200" b="1" dirty="0" smtClean="0">
                          <a:latin typeface="Calibri"/>
                          <a:cs typeface="Calibri"/>
                        </a:rPr>
                        <a:t>Cilvēki</a:t>
                      </a:r>
                      <a:endParaRPr lang="lv-LV" sz="1200" b="1" dirty="0">
                        <a:latin typeface="Calibri"/>
                        <a:cs typeface="Calibri"/>
                      </a:endParaRPr>
                    </a:p>
                  </a:txBody>
                  <a:tcPr anchor="ctr"/>
                </a:tc>
                <a:tc>
                  <a:txBody>
                    <a:bodyPr/>
                    <a:lstStyle/>
                    <a:p>
                      <a:pPr algn="ctr"/>
                      <a:r>
                        <a:rPr lang="lv-LV" sz="1000" b="1" dirty="0" smtClean="0">
                          <a:latin typeface="Calibri"/>
                          <a:cs typeface="Calibri"/>
                        </a:rPr>
                        <a:t>Nodarbināto skaita</a:t>
                      </a:r>
                      <a:r>
                        <a:rPr lang="lv-LV" sz="1000" b="1" baseline="0" dirty="0" smtClean="0">
                          <a:latin typeface="Calibri"/>
                          <a:cs typeface="Calibri"/>
                        </a:rPr>
                        <a:t> iesaldēšana / samazināšana</a:t>
                      </a:r>
                    </a:p>
                    <a:p>
                      <a:pPr algn="ctr"/>
                      <a:endParaRPr lang="lv-LV" sz="1000" baseline="0" dirty="0" smtClean="0">
                        <a:latin typeface="Calibri"/>
                        <a:cs typeface="Calibri"/>
                      </a:endParaRPr>
                    </a:p>
                    <a:p>
                      <a:pPr algn="ctr"/>
                      <a:r>
                        <a:rPr lang="lv-LV" sz="1000" baseline="0" dirty="0" smtClean="0">
                          <a:latin typeface="Calibri"/>
                          <a:cs typeface="Calibri"/>
                        </a:rPr>
                        <a:t>Vispārēja vakanču likvidēšana, jaunu amata vietu neveidošana turpmāko trīs gadu laikā</a:t>
                      </a:r>
                    </a:p>
                    <a:p>
                      <a:pPr algn="ctr"/>
                      <a:endParaRPr lang="lv-LV" sz="1000" baseline="0" dirty="0" smtClean="0">
                        <a:latin typeface="Calibri"/>
                        <a:cs typeface="Calibri"/>
                      </a:endParaRPr>
                    </a:p>
                    <a:p>
                      <a:pPr algn="ctr"/>
                      <a:r>
                        <a:rPr lang="lv-LV" sz="1000" dirty="0" smtClean="0">
                          <a:latin typeface="Calibri"/>
                          <a:cs typeface="Calibri"/>
                        </a:rPr>
                        <a:t>[2017]</a:t>
                      </a:r>
                      <a:endParaRPr lang="lv-LV" sz="1000" dirty="0">
                        <a:latin typeface="Calibri"/>
                        <a:cs typeface="Calibri"/>
                      </a:endParaRPr>
                    </a:p>
                  </a:txBody>
                  <a:tcPr/>
                </a:tc>
                <a:tc>
                  <a:txBody>
                    <a:bodyPr/>
                    <a:lstStyle/>
                    <a:p>
                      <a:pPr algn="ctr"/>
                      <a:r>
                        <a:rPr lang="lv-LV" sz="1000" b="1" dirty="0" smtClean="0">
                          <a:latin typeface="Calibri"/>
                          <a:cs typeface="Calibri"/>
                        </a:rPr>
                        <a:t>Atlīdzības politikas pārskatīšana</a:t>
                      </a:r>
                    </a:p>
                    <a:p>
                      <a:pPr algn="ctr"/>
                      <a:endParaRPr lang="lv-LV" sz="1000" dirty="0" smtClean="0">
                        <a:latin typeface="Calibri"/>
                        <a:cs typeface="Calibri"/>
                      </a:endParaRPr>
                    </a:p>
                    <a:p>
                      <a:pPr algn="ctr"/>
                      <a:r>
                        <a:rPr lang="lv-LV" sz="1000" dirty="0" smtClean="0">
                          <a:latin typeface="Calibri"/>
                          <a:cs typeface="Calibri"/>
                        </a:rPr>
                        <a:t>Konkurēts</a:t>
                      </a:r>
                      <a:r>
                        <a:rPr lang="lv-LV" sz="1000" baseline="0" dirty="0" smtClean="0">
                          <a:latin typeface="Calibri"/>
                          <a:cs typeface="Calibri"/>
                        </a:rPr>
                        <a:t>pējīgas atlīdzības sistēmas veidošana, sakārtojot sadrumstaloto piemaksu sistēmu</a:t>
                      </a:r>
                    </a:p>
                    <a:p>
                      <a:pPr algn="ctr"/>
                      <a:endParaRPr lang="lv-LV" sz="1000" baseline="0" dirty="0" smtClean="0">
                        <a:latin typeface="Calibri"/>
                        <a:cs typeface="Calibri"/>
                      </a:endParaRPr>
                    </a:p>
                    <a:p>
                      <a:pPr algn="ctr"/>
                      <a:r>
                        <a:rPr lang="lv-LV" sz="1000" baseline="0" dirty="0" smtClean="0">
                          <a:latin typeface="Calibri"/>
                          <a:cs typeface="Calibri"/>
                        </a:rPr>
                        <a:t>[2017 – 2018]</a:t>
                      </a:r>
                      <a:endParaRPr lang="lv-LV" sz="1000" dirty="0">
                        <a:latin typeface="Calibri"/>
                        <a:cs typeface="Calibri"/>
                      </a:endParaRPr>
                    </a:p>
                  </a:txBody>
                  <a:tcPr/>
                </a:tc>
                <a:tc>
                  <a:txBody>
                    <a:bodyPr/>
                    <a:lstStyle/>
                    <a:p>
                      <a:pPr algn="ctr"/>
                      <a:r>
                        <a:rPr lang="lv-LV" sz="1000" b="1" dirty="0" smtClean="0">
                          <a:latin typeface="Calibri"/>
                          <a:cs typeface="Calibri"/>
                        </a:rPr>
                        <a:t>Darba snieguma mērīšana</a:t>
                      </a:r>
                      <a:r>
                        <a:rPr lang="lv-LV" sz="1000" b="1" baseline="0" dirty="0" smtClean="0">
                          <a:latin typeface="Calibri"/>
                          <a:cs typeface="Calibri"/>
                        </a:rPr>
                        <a:t>s (KPI) sistēmas ieviešana iestāžu vadītājiem</a:t>
                      </a:r>
                    </a:p>
                    <a:p>
                      <a:pPr algn="ctr"/>
                      <a:endParaRPr lang="lv-LV" sz="1000" b="0" baseline="0" dirty="0" smtClean="0">
                        <a:latin typeface="Calibri"/>
                        <a:cs typeface="Calibri"/>
                      </a:endParaRPr>
                    </a:p>
                    <a:p>
                      <a:pPr algn="ctr"/>
                      <a:r>
                        <a:rPr lang="lv-LV" sz="1000" b="0" baseline="0" dirty="0" smtClean="0">
                          <a:latin typeface="Calibri"/>
                          <a:cs typeface="Calibri"/>
                        </a:rPr>
                        <a:t>Universālu, savstarpēji </a:t>
                      </a:r>
                      <a:r>
                        <a:rPr lang="lv-LV" sz="1000" b="0" baseline="0" dirty="0" smtClean="0">
                          <a:latin typeface="Calibri"/>
                          <a:cs typeface="Calibri"/>
                        </a:rPr>
                        <a:t>salīdzināmu </a:t>
                      </a:r>
                      <a:r>
                        <a:rPr lang="lv-LV" sz="1000" b="0" baseline="0" dirty="0" smtClean="0">
                          <a:latin typeface="Calibri"/>
                          <a:cs typeface="Calibri"/>
                        </a:rPr>
                        <a:t>snieguma rādītāju nodefinēšana iestāžu vadītājiem</a:t>
                      </a:r>
                    </a:p>
                    <a:p>
                      <a:pPr algn="ctr"/>
                      <a:endParaRPr lang="lv-LV" sz="1000" b="0" baseline="0" dirty="0" smtClean="0">
                        <a:latin typeface="Calibri"/>
                        <a:cs typeface="Calibri"/>
                      </a:endParaRPr>
                    </a:p>
                    <a:p>
                      <a:pPr algn="ctr"/>
                      <a:r>
                        <a:rPr lang="lv-LV" sz="1000" b="0" baseline="0" dirty="0" smtClean="0">
                          <a:latin typeface="Calibri"/>
                          <a:cs typeface="Calibri"/>
                        </a:rPr>
                        <a:t>[2017 – 2018]</a:t>
                      </a:r>
                      <a:endParaRPr lang="lv-LV" sz="1000" b="0" dirty="0">
                        <a:latin typeface="Calibri"/>
                        <a:cs typeface="Calibri"/>
                      </a:endParaRPr>
                    </a:p>
                  </a:txBody>
                  <a:tcPr/>
                </a:tc>
              </a:tr>
              <a:tr h="398334">
                <a:tc>
                  <a:txBody>
                    <a:bodyPr/>
                    <a:lstStyle/>
                    <a:p>
                      <a:pPr algn="ctr"/>
                      <a:r>
                        <a:rPr lang="lv-LV" sz="1200" b="1" dirty="0" smtClean="0">
                          <a:latin typeface="Calibri"/>
                          <a:cs typeface="Calibri"/>
                        </a:rPr>
                        <a:t>Procesi</a:t>
                      </a:r>
                      <a:endParaRPr lang="lv-LV" sz="1200" b="1" dirty="0">
                        <a:latin typeface="Calibri"/>
                        <a:cs typeface="Calibri"/>
                      </a:endParaRPr>
                    </a:p>
                  </a:txBody>
                  <a:tcPr anchor="ctr"/>
                </a:tc>
                <a:tc>
                  <a:txBody>
                    <a:bodyPr/>
                    <a:lstStyle/>
                    <a:p>
                      <a:pPr algn="ctr"/>
                      <a:r>
                        <a:rPr lang="lv-LV" sz="1000" b="1" dirty="0" smtClean="0">
                          <a:latin typeface="Calibri"/>
                          <a:cs typeface="Calibri"/>
                        </a:rPr>
                        <a:t>Obligātais ikgadējais</a:t>
                      </a:r>
                      <a:r>
                        <a:rPr lang="lv-LV" sz="1000" b="1" baseline="0" dirty="0" smtClean="0">
                          <a:latin typeface="Calibri"/>
                          <a:cs typeface="Calibri"/>
                        </a:rPr>
                        <a:t> ietaupījums vismaz 2% apmērā</a:t>
                      </a:r>
                    </a:p>
                    <a:p>
                      <a:pPr algn="ctr"/>
                      <a:endParaRPr lang="lv-LV" sz="1000" baseline="0" dirty="0" smtClean="0">
                        <a:latin typeface="Calibri"/>
                        <a:cs typeface="Calibri"/>
                      </a:endParaRPr>
                    </a:p>
                    <a:p>
                      <a:pPr algn="ctr"/>
                      <a:endParaRPr lang="lv-LV" sz="1000" baseline="0" dirty="0" smtClean="0">
                        <a:latin typeface="Calibri"/>
                        <a:cs typeface="Calibri"/>
                      </a:endParaRPr>
                    </a:p>
                    <a:p>
                      <a:pPr algn="ctr"/>
                      <a:r>
                        <a:rPr lang="lv-LV" sz="1000" baseline="0" dirty="0" smtClean="0">
                          <a:latin typeface="Calibri"/>
                          <a:cs typeface="Calibri"/>
                        </a:rPr>
                        <a:t>No tā 1% tiktu novirzīts citu iestādes funkciju nodrošināšana, savukārt 1% - IKT sistēmu uzturēšanas nodrošināšanai</a:t>
                      </a:r>
                    </a:p>
                    <a:p>
                      <a:pPr algn="ctr"/>
                      <a:endParaRPr lang="lv-LV" sz="1000" baseline="0" dirty="0" smtClean="0">
                        <a:latin typeface="Calibri"/>
                        <a:cs typeface="Calibri"/>
                      </a:endParaRPr>
                    </a:p>
                    <a:p>
                      <a:pPr algn="ctr"/>
                      <a:r>
                        <a:rPr lang="lv-LV" sz="1000" baseline="0" dirty="0" smtClean="0">
                          <a:latin typeface="Calibri"/>
                          <a:cs typeface="Calibri"/>
                        </a:rPr>
                        <a:t>[2018 – 2019]</a:t>
                      </a:r>
                      <a:endParaRPr lang="lv-LV" sz="1000" dirty="0">
                        <a:latin typeface="Calibri"/>
                        <a:cs typeface="Calibri"/>
                      </a:endParaRPr>
                    </a:p>
                  </a:txBody>
                  <a:tcPr/>
                </a:tc>
                <a:tc>
                  <a:txBody>
                    <a:bodyPr/>
                    <a:lstStyle/>
                    <a:p>
                      <a:pPr algn="ctr"/>
                      <a:r>
                        <a:rPr lang="lv-LV" sz="1000" b="1" dirty="0" smtClean="0">
                          <a:latin typeface="Calibri"/>
                          <a:cs typeface="Calibri"/>
                        </a:rPr>
                        <a:t>Procesu standartizēšana</a:t>
                      </a:r>
                      <a:r>
                        <a:rPr lang="lv-LV" sz="1000" b="1" baseline="0" dirty="0" smtClean="0">
                          <a:latin typeface="Calibri"/>
                          <a:cs typeface="Calibri"/>
                        </a:rPr>
                        <a:t> atbalsta funkciju centralizēšanai</a:t>
                      </a:r>
                      <a:r>
                        <a:rPr lang="lv-LV" sz="1000" baseline="0" dirty="0" smtClean="0">
                          <a:latin typeface="Calibri"/>
                          <a:cs typeface="Calibri"/>
                        </a:rPr>
                        <a:t>, tostarp radniecisko funkciju apvienošana</a:t>
                      </a:r>
                    </a:p>
                    <a:p>
                      <a:pPr algn="ctr"/>
                      <a:endParaRPr lang="lv-LV" sz="1000" baseline="0" dirty="0" smtClean="0">
                        <a:latin typeface="Calibri"/>
                        <a:cs typeface="Calibri"/>
                      </a:endParaRPr>
                    </a:p>
                    <a:p>
                      <a:pPr algn="ctr"/>
                      <a:r>
                        <a:rPr lang="lv-LV" sz="1000" baseline="0" dirty="0" smtClean="0">
                          <a:latin typeface="Calibri"/>
                          <a:cs typeface="Calibri"/>
                        </a:rPr>
                        <a:t>Fokuss uz Valsts kases un Valsts kancelejas īstenotā pilotprojekta īstenošanu, centralizējot grāmatvedību un personāla lietvedību, kā arī izstrādājot citu atbalsta funkciju analīzes metodiku</a:t>
                      </a:r>
                    </a:p>
                    <a:p>
                      <a:pPr algn="ctr"/>
                      <a:endParaRPr lang="lv-LV" sz="1000" baseline="0" dirty="0" smtClean="0">
                        <a:latin typeface="Calibri"/>
                        <a:cs typeface="Calibri"/>
                      </a:endParaRPr>
                    </a:p>
                    <a:p>
                      <a:pPr algn="ctr"/>
                      <a:r>
                        <a:rPr lang="lv-LV" sz="1000" baseline="0" dirty="0" smtClean="0">
                          <a:latin typeface="Calibri"/>
                          <a:cs typeface="Calibri"/>
                        </a:rPr>
                        <a:t>[2017 – 2019]</a:t>
                      </a:r>
                    </a:p>
                  </a:txBody>
                  <a:tcPr/>
                </a:tc>
                <a:tc>
                  <a:txBody>
                    <a:bodyPr/>
                    <a:lstStyle/>
                    <a:p>
                      <a:pPr algn="ctr"/>
                      <a:r>
                        <a:rPr lang="lv-LV" sz="1000" b="1" dirty="0" smtClean="0">
                          <a:latin typeface="Calibri"/>
                          <a:cs typeface="Calibri"/>
                        </a:rPr>
                        <a:t>Projekta komandu (</a:t>
                      </a:r>
                      <a:r>
                        <a:rPr lang="lv-LV" sz="1000" b="1" i="1" dirty="0" err="1" smtClean="0">
                          <a:latin typeface="Calibri"/>
                          <a:cs typeface="Calibri"/>
                        </a:rPr>
                        <a:t>task</a:t>
                      </a:r>
                      <a:r>
                        <a:rPr lang="lv-LV" sz="1000" b="1" i="1" dirty="0" smtClean="0">
                          <a:latin typeface="Calibri"/>
                          <a:cs typeface="Calibri"/>
                        </a:rPr>
                        <a:t> </a:t>
                      </a:r>
                      <a:r>
                        <a:rPr lang="lv-LV" sz="1000" b="1" i="1" dirty="0" err="1" smtClean="0">
                          <a:latin typeface="Calibri"/>
                          <a:cs typeface="Calibri"/>
                        </a:rPr>
                        <a:t>force</a:t>
                      </a:r>
                      <a:r>
                        <a:rPr lang="lv-LV" sz="1000" b="1" dirty="0" smtClean="0">
                          <a:latin typeface="Calibri"/>
                          <a:cs typeface="Calibri"/>
                        </a:rPr>
                        <a:t>) pieejas ieviešana valdības prioritāšu</a:t>
                      </a:r>
                      <a:r>
                        <a:rPr lang="lv-LV" sz="1000" b="1" baseline="0" dirty="0" smtClean="0">
                          <a:latin typeface="Calibri"/>
                          <a:cs typeface="Calibri"/>
                        </a:rPr>
                        <a:t> īstenošanai</a:t>
                      </a:r>
                      <a:endParaRPr lang="lv-LV" sz="1000" b="0" baseline="0" dirty="0" smtClean="0">
                        <a:latin typeface="Calibri"/>
                        <a:cs typeface="Calibri"/>
                      </a:endParaRPr>
                    </a:p>
                    <a:p>
                      <a:pPr algn="ctr"/>
                      <a:endParaRPr lang="lv-LV" sz="1000" b="0" baseline="0" dirty="0" smtClean="0">
                        <a:latin typeface="Calibri"/>
                        <a:cs typeface="Calibri"/>
                      </a:endParaRPr>
                    </a:p>
                    <a:p>
                      <a:pPr algn="ctr"/>
                      <a:r>
                        <a:rPr lang="lv-LV" sz="1000" b="0" dirty="0" smtClean="0">
                          <a:latin typeface="Calibri"/>
                          <a:cs typeface="Calibri"/>
                        </a:rPr>
                        <a:t>Rezultātu orientētu</a:t>
                      </a:r>
                      <a:r>
                        <a:rPr lang="lv-LV" sz="1000" b="0" baseline="0" dirty="0" smtClean="0">
                          <a:latin typeface="Calibri"/>
                          <a:cs typeface="Calibri"/>
                        </a:rPr>
                        <a:t> risinājumu veidošana, fokusējoties uz iestāžu sadarbību elastīgākos veidos</a:t>
                      </a:r>
                    </a:p>
                    <a:p>
                      <a:pPr algn="ctr"/>
                      <a:endParaRPr lang="lv-LV" sz="1000" b="0" baseline="0" dirty="0" smtClean="0">
                        <a:latin typeface="Calibri"/>
                        <a:cs typeface="Calibri"/>
                      </a:endParaRPr>
                    </a:p>
                    <a:p>
                      <a:pPr algn="ctr"/>
                      <a:r>
                        <a:rPr lang="lv-LV" sz="1000" b="0" baseline="0" dirty="0" smtClean="0">
                          <a:latin typeface="Calibri"/>
                          <a:cs typeface="Calibri"/>
                        </a:rPr>
                        <a:t>[2017 – 2019] </a:t>
                      </a:r>
                      <a:endParaRPr lang="lv-LV" sz="1000" b="0" dirty="0">
                        <a:latin typeface="Calibri"/>
                        <a:cs typeface="Calibri"/>
                      </a:endParaRPr>
                    </a:p>
                  </a:txBody>
                  <a:tcPr/>
                </a:tc>
              </a:tr>
              <a:tr h="398334">
                <a:tc>
                  <a:txBody>
                    <a:bodyPr/>
                    <a:lstStyle/>
                    <a:p>
                      <a:pPr algn="ctr"/>
                      <a:r>
                        <a:rPr lang="lv-LV" sz="1200" b="1" dirty="0" smtClean="0">
                          <a:latin typeface="Calibri"/>
                          <a:cs typeface="Calibri"/>
                        </a:rPr>
                        <a:t>Sabiedrība</a:t>
                      </a:r>
                      <a:endParaRPr lang="lv-LV" sz="1200" b="1" dirty="0">
                        <a:latin typeface="Calibri"/>
                        <a:cs typeface="Calibri"/>
                      </a:endParaRPr>
                    </a:p>
                  </a:txBody>
                  <a:tcPr anchor="ctr"/>
                </a:tc>
                <a:tc>
                  <a:txBody>
                    <a:bodyPr/>
                    <a:lstStyle/>
                    <a:p>
                      <a:pPr algn="ctr"/>
                      <a:r>
                        <a:rPr lang="lv-LV" sz="1000" b="1" dirty="0" smtClean="0">
                          <a:latin typeface="Calibri"/>
                          <a:cs typeface="Calibri"/>
                        </a:rPr>
                        <a:t>Sākotnējā (ex-ante) un pēcpārbaudes </a:t>
                      </a:r>
                      <a:r>
                        <a:rPr lang="lv-LV" sz="1000" b="1" baseline="0" dirty="0" smtClean="0">
                          <a:latin typeface="Calibri"/>
                          <a:cs typeface="Calibri"/>
                        </a:rPr>
                        <a:t> (ex-post) ietekmes vērtējuma sistēmas pilnveidošana, pārskatot esošo regulējumu</a:t>
                      </a:r>
                    </a:p>
                    <a:p>
                      <a:pPr algn="ctr"/>
                      <a:endParaRPr lang="lv-LV" sz="1000" baseline="0" dirty="0" smtClean="0">
                        <a:latin typeface="Calibri"/>
                        <a:cs typeface="Calibri"/>
                      </a:endParaRPr>
                    </a:p>
                    <a:p>
                      <a:pPr algn="ctr"/>
                      <a:r>
                        <a:rPr lang="lv-LV" sz="1000" dirty="0" smtClean="0">
                          <a:latin typeface="Calibri"/>
                          <a:cs typeface="Calibri"/>
                        </a:rPr>
                        <a:t>Normatīvo aktu pārskatīšana, vienkāršojot prasības uzņēmējiem un iedzīvotājiem</a:t>
                      </a:r>
                    </a:p>
                    <a:p>
                      <a:pPr algn="ctr"/>
                      <a:endParaRPr lang="lv-LV" sz="1000" dirty="0" smtClean="0">
                        <a:latin typeface="Calibri"/>
                        <a:cs typeface="Calibri"/>
                      </a:endParaRPr>
                    </a:p>
                    <a:p>
                      <a:pPr algn="ctr"/>
                      <a:r>
                        <a:rPr lang="lv-LV" sz="1000" dirty="0" smtClean="0">
                          <a:latin typeface="Calibri"/>
                          <a:cs typeface="Calibri"/>
                        </a:rPr>
                        <a:t>[2017-2019]</a:t>
                      </a:r>
                      <a:endParaRPr lang="lv-LV" sz="1000" dirty="0">
                        <a:latin typeface="Calibri"/>
                        <a:cs typeface="Calibri"/>
                      </a:endParaRPr>
                    </a:p>
                  </a:txBody>
                  <a:tcPr/>
                </a:tc>
                <a:tc>
                  <a:txBody>
                    <a:bodyPr/>
                    <a:lstStyle/>
                    <a:p>
                      <a:pPr algn="ctr"/>
                      <a:r>
                        <a:rPr lang="lv-LV" sz="1000" b="1" dirty="0" smtClean="0">
                          <a:latin typeface="Calibri"/>
                          <a:cs typeface="Calibri"/>
                        </a:rPr>
                        <a:t>Valsts pārvaldes pakalpojumu</a:t>
                      </a:r>
                      <a:r>
                        <a:rPr lang="lv-LV" sz="1000" b="1" baseline="0" dirty="0" smtClean="0">
                          <a:latin typeface="Calibri"/>
                          <a:cs typeface="Calibri"/>
                        </a:rPr>
                        <a:t> kvalitātes uzlabošana</a:t>
                      </a:r>
                    </a:p>
                    <a:p>
                      <a:pPr algn="ctr"/>
                      <a:endParaRPr lang="lv-LV" sz="1000" baseline="0" dirty="0" smtClean="0">
                        <a:latin typeface="Calibri"/>
                        <a:cs typeface="Calibri"/>
                      </a:endParaRPr>
                    </a:p>
                    <a:p>
                      <a:pPr algn="ctr"/>
                      <a:r>
                        <a:rPr lang="lv-LV" sz="1000" baseline="0" dirty="0" smtClean="0">
                          <a:latin typeface="Calibri"/>
                          <a:cs typeface="Calibri"/>
                        </a:rPr>
                        <a:t>Pakalpojumu pārbūves metodikas izstrāde, pilotēšana un elektronizācija, tostarp sniegšana ar vienotu klientu apkalpošanas centru starpniecību</a:t>
                      </a:r>
                    </a:p>
                    <a:p>
                      <a:pPr algn="ctr"/>
                      <a:endParaRPr lang="lv-LV" sz="1000" baseline="0" dirty="0" smtClean="0">
                        <a:latin typeface="Calibri"/>
                        <a:cs typeface="Calibri"/>
                      </a:endParaRPr>
                    </a:p>
                    <a:p>
                      <a:pPr algn="ctr"/>
                      <a:r>
                        <a:rPr lang="lv-LV" sz="1000" dirty="0" smtClean="0">
                          <a:latin typeface="Calibri"/>
                          <a:cs typeface="Calibri"/>
                        </a:rPr>
                        <a:t>[2017 – 2019]</a:t>
                      </a:r>
                    </a:p>
                  </a:txBody>
                  <a:tcPr/>
                </a:tc>
                <a:tc>
                  <a:txBody>
                    <a:bodyPr/>
                    <a:lstStyle/>
                    <a:p>
                      <a:pPr algn="ctr"/>
                      <a:r>
                        <a:rPr lang="lv-LV" sz="1000" b="1" dirty="0" smtClean="0">
                          <a:latin typeface="Calibri"/>
                          <a:cs typeface="Calibri"/>
                        </a:rPr>
                        <a:t>Stratēģiska komunikācijas vadība</a:t>
                      </a:r>
                    </a:p>
                    <a:p>
                      <a:pPr algn="ctr"/>
                      <a:endParaRPr lang="lv-LV" sz="1000" dirty="0" smtClean="0">
                        <a:latin typeface="Calibri"/>
                        <a:cs typeface="Calibri"/>
                      </a:endParaRPr>
                    </a:p>
                    <a:p>
                      <a:pPr algn="ctr"/>
                      <a:r>
                        <a:rPr lang="lv-LV" sz="1000" dirty="0" smtClean="0">
                          <a:latin typeface="Calibri"/>
                          <a:cs typeface="Calibri"/>
                        </a:rPr>
                        <a:t>Mērķttiecīga iekšējā un ārējā komunikācija par valsts pārvaldi, tās reformu un sasniegtajiem rezultātiem</a:t>
                      </a:r>
                    </a:p>
                    <a:p>
                      <a:pPr algn="ctr"/>
                      <a:endParaRPr lang="lv-LV" sz="1000" dirty="0" smtClean="0">
                        <a:latin typeface="Calibri"/>
                        <a:cs typeface="Calibri"/>
                      </a:endParaRPr>
                    </a:p>
                    <a:p>
                      <a:pPr algn="ctr"/>
                      <a:r>
                        <a:rPr lang="lv-LV" sz="1000" dirty="0" smtClean="0">
                          <a:latin typeface="Calibri"/>
                          <a:cs typeface="Calibri"/>
                        </a:rPr>
                        <a:t>[2017 – 2019]</a:t>
                      </a:r>
                      <a:endParaRPr lang="lv-LV" sz="1000" dirty="0">
                        <a:latin typeface="Calibri"/>
                        <a:cs typeface="Calibri"/>
                      </a:endParaRPr>
                    </a:p>
                  </a:txBody>
                  <a:tcPr/>
                </a:tc>
              </a:tr>
            </a:tbl>
          </a:graphicData>
        </a:graphic>
      </p:graphicFrame>
    </p:spTree>
    <p:extLst>
      <p:ext uri="{BB962C8B-B14F-4D97-AF65-F5344CB8AC3E}">
        <p14:creationId xmlns:p14="http://schemas.microsoft.com/office/powerpoint/2010/main" val="26274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Ko domā </a:t>
            </a:r>
            <a:r>
              <a:rPr lang="lv-LV" dirty="0" smtClean="0">
                <a:latin typeface="Calibri" panose="020F0502020204030204" pitchFamily="34" charset="0"/>
              </a:rPr>
              <a:t>citi?</a:t>
            </a:r>
            <a:endParaRPr lang="lv-LV" dirty="0">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9804170"/>
              </p:ext>
            </p:extLst>
          </p:nvPr>
        </p:nvGraphicFramePr>
        <p:xfrm>
          <a:off x="315166" y="1439961"/>
          <a:ext cx="7556313" cy="5216506"/>
        </p:xfrm>
        <a:graphic>
          <a:graphicData uri="http://schemas.openxmlformats.org/drawingml/2006/table">
            <a:tbl>
              <a:tblPr firstRow="1" bandRow="1">
                <a:tableStyleId>{6E25E649-3F16-4E02-A733-19D2CDBF48F0}</a:tableStyleId>
              </a:tblPr>
              <a:tblGrid>
                <a:gridCol w="1000812"/>
                <a:gridCol w="2185167"/>
                <a:gridCol w="2185167"/>
                <a:gridCol w="2185167"/>
              </a:tblGrid>
              <a:tr h="370186">
                <a:tc>
                  <a:txBody>
                    <a:bodyPr/>
                    <a:lstStyle/>
                    <a:p>
                      <a:pPr algn="ctr"/>
                      <a:endParaRPr lang="lv-LV" sz="1200" dirty="0">
                        <a:latin typeface="Calibri"/>
                        <a:cs typeface="Calibri"/>
                      </a:endParaRPr>
                    </a:p>
                  </a:txBody>
                  <a:tcPr anchor="ctr"/>
                </a:tc>
                <a:tc>
                  <a:txBody>
                    <a:bodyPr/>
                    <a:lstStyle/>
                    <a:p>
                      <a:pPr algn="ctr"/>
                      <a:r>
                        <a:rPr lang="lv-LV" sz="1200" dirty="0" smtClean="0">
                          <a:latin typeface="Calibri"/>
                          <a:cs typeface="Calibri"/>
                        </a:rPr>
                        <a:t>Ekonomija</a:t>
                      </a:r>
                      <a:endParaRPr lang="lv-LV" sz="1200" dirty="0">
                        <a:latin typeface="Calibri"/>
                        <a:cs typeface="Calibri"/>
                      </a:endParaRPr>
                    </a:p>
                  </a:txBody>
                  <a:tcPr anchor="ctr"/>
                </a:tc>
                <a:tc>
                  <a:txBody>
                    <a:bodyPr/>
                    <a:lstStyle/>
                    <a:p>
                      <a:pPr algn="ctr"/>
                      <a:r>
                        <a:rPr lang="lv-LV" sz="1200" dirty="0" smtClean="0">
                          <a:latin typeface="Calibri"/>
                          <a:cs typeface="Calibri"/>
                        </a:rPr>
                        <a:t>Lietderība</a:t>
                      </a:r>
                      <a:endParaRPr lang="lv-LV" sz="1200" dirty="0">
                        <a:latin typeface="Calibri"/>
                        <a:cs typeface="Calibri"/>
                      </a:endParaRPr>
                    </a:p>
                  </a:txBody>
                  <a:tcPr anchor="ctr"/>
                </a:tc>
                <a:tc>
                  <a:txBody>
                    <a:bodyPr/>
                    <a:lstStyle/>
                    <a:p>
                      <a:pPr algn="ctr"/>
                      <a:r>
                        <a:rPr lang="lv-LV" sz="1200" dirty="0" smtClean="0">
                          <a:latin typeface="Calibri"/>
                          <a:cs typeface="Calibri"/>
                        </a:rPr>
                        <a:t>Efektivitāte</a:t>
                      </a:r>
                      <a:endParaRPr lang="lv-LV" sz="1200" dirty="0">
                        <a:latin typeface="Calibri"/>
                        <a:cs typeface="Calibri"/>
                      </a:endParaRPr>
                    </a:p>
                  </a:txBody>
                  <a:tcPr anchor="ctr"/>
                </a:tc>
              </a:tr>
              <a:tr h="398334">
                <a:tc>
                  <a:txBody>
                    <a:bodyPr/>
                    <a:lstStyle/>
                    <a:p>
                      <a:pPr algn="ctr"/>
                      <a:r>
                        <a:rPr lang="lv-LV" sz="1200" b="1" dirty="0" smtClean="0">
                          <a:latin typeface="Calibri"/>
                          <a:cs typeface="Calibri"/>
                        </a:rPr>
                        <a:t>Cilvēki</a:t>
                      </a:r>
                      <a:endParaRPr lang="lv-LV" sz="1200" b="1" dirty="0">
                        <a:latin typeface="Calibri"/>
                        <a:cs typeface="Calibri"/>
                      </a:endParaRPr>
                    </a:p>
                  </a:txBody>
                  <a:tcPr anchor="ctr"/>
                </a:tc>
                <a:tc>
                  <a:txBody>
                    <a:bodyPr/>
                    <a:lstStyle/>
                    <a:p>
                      <a:pPr algn="ctr"/>
                      <a:r>
                        <a:rPr lang="lv-LV" sz="1000" b="1" dirty="0" smtClean="0">
                          <a:latin typeface="Calibri"/>
                          <a:cs typeface="Calibri"/>
                        </a:rPr>
                        <a:t>Nodarbināto skaita</a:t>
                      </a:r>
                      <a:r>
                        <a:rPr lang="lv-LV" sz="1000" b="1" baseline="0" dirty="0" smtClean="0">
                          <a:latin typeface="Calibri"/>
                          <a:cs typeface="Calibri"/>
                        </a:rPr>
                        <a:t> iesaldēšana / samazināšana</a:t>
                      </a:r>
                    </a:p>
                    <a:p>
                      <a:pPr algn="ctr"/>
                      <a:endParaRPr lang="lv-LV" sz="1000" baseline="0" dirty="0" smtClean="0">
                        <a:latin typeface="Calibri"/>
                        <a:cs typeface="Calibri"/>
                      </a:endParaRPr>
                    </a:p>
                    <a:p>
                      <a:pPr algn="ctr"/>
                      <a:r>
                        <a:rPr lang="lv-LV" sz="1000" baseline="0" dirty="0" smtClean="0">
                          <a:latin typeface="Calibri"/>
                          <a:cs typeface="Calibri"/>
                        </a:rPr>
                        <a:t>Vispārēja vakanču likvidēšana, jaunu amata vietu neveidošana turpmāko trīs gadu laikā</a:t>
                      </a:r>
                    </a:p>
                    <a:p>
                      <a:pPr algn="ctr"/>
                      <a:endParaRPr lang="lv-LV" sz="1000" baseline="0" dirty="0" smtClean="0">
                        <a:latin typeface="Calibri"/>
                        <a:cs typeface="Calibri"/>
                      </a:endParaRPr>
                    </a:p>
                    <a:p>
                      <a:pPr algn="ctr"/>
                      <a:r>
                        <a:rPr lang="lv-LV" sz="1000" dirty="0" smtClean="0">
                          <a:latin typeface="Calibri"/>
                          <a:cs typeface="Calibri"/>
                        </a:rPr>
                        <a:t>[2017]</a:t>
                      </a:r>
                      <a:endParaRPr lang="lv-LV" sz="1000" dirty="0">
                        <a:latin typeface="Calibri"/>
                        <a:cs typeface="Calibri"/>
                      </a:endParaRPr>
                    </a:p>
                  </a:txBody>
                  <a:tcPr/>
                </a:tc>
                <a:tc>
                  <a:txBody>
                    <a:bodyPr/>
                    <a:lstStyle/>
                    <a:p>
                      <a:pPr algn="ctr"/>
                      <a:r>
                        <a:rPr lang="lv-LV" sz="1000" b="1" dirty="0" smtClean="0">
                          <a:latin typeface="Calibri"/>
                          <a:cs typeface="Calibri"/>
                        </a:rPr>
                        <a:t>Atlīdzības politikas pārskatīšana</a:t>
                      </a:r>
                    </a:p>
                    <a:p>
                      <a:pPr algn="ctr"/>
                      <a:endParaRPr lang="lv-LV" sz="1000" dirty="0" smtClean="0">
                        <a:latin typeface="Calibri"/>
                        <a:cs typeface="Calibri"/>
                      </a:endParaRPr>
                    </a:p>
                    <a:p>
                      <a:pPr algn="ctr"/>
                      <a:r>
                        <a:rPr lang="lv-LV" sz="1000" dirty="0" smtClean="0">
                          <a:latin typeface="Calibri"/>
                          <a:cs typeface="Calibri"/>
                        </a:rPr>
                        <a:t>Konkurēts</a:t>
                      </a:r>
                      <a:r>
                        <a:rPr lang="lv-LV" sz="1000" baseline="0" dirty="0" smtClean="0">
                          <a:latin typeface="Calibri"/>
                          <a:cs typeface="Calibri"/>
                        </a:rPr>
                        <a:t>pējīgas atlīdzības sistēmas veidošana, sakārtojot sadrumstaloto piemaksu sistēmu</a:t>
                      </a:r>
                    </a:p>
                    <a:p>
                      <a:pPr algn="ctr"/>
                      <a:endParaRPr lang="lv-LV" sz="1000" baseline="0" dirty="0" smtClean="0">
                        <a:latin typeface="Calibri"/>
                        <a:cs typeface="Calibri"/>
                      </a:endParaRPr>
                    </a:p>
                    <a:p>
                      <a:pPr algn="ctr"/>
                      <a:r>
                        <a:rPr lang="lv-LV" sz="1000" baseline="0" dirty="0" smtClean="0">
                          <a:latin typeface="Calibri"/>
                          <a:cs typeface="Calibri"/>
                        </a:rPr>
                        <a:t>[2017 – 2018]</a:t>
                      </a:r>
                      <a:endParaRPr lang="lv-LV" sz="1000" dirty="0">
                        <a:latin typeface="Calibri"/>
                        <a:cs typeface="Calibri"/>
                      </a:endParaRPr>
                    </a:p>
                  </a:txBody>
                  <a:tcPr/>
                </a:tc>
                <a:tc>
                  <a:txBody>
                    <a:bodyPr/>
                    <a:lstStyle/>
                    <a:p>
                      <a:pPr algn="ctr"/>
                      <a:r>
                        <a:rPr lang="lv-LV" sz="1000" b="1" dirty="0" smtClean="0">
                          <a:latin typeface="Calibri"/>
                          <a:cs typeface="Calibri"/>
                        </a:rPr>
                        <a:t>Darba snieguma mērīšana</a:t>
                      </a:r>
                      <a:r>
                        <a:rPr lang="lv-LV" sz="1000" b="1" baseline="0" dirty="0" smtClean="0">
                          <a:latin typeface="Calibri"/>
                          <a:cs typeface="Calibri"/>
                        </a:rPr>
                        <a:t>s (KPI) sistēmas ieviešana iestāžu vadītājiem</a:t>
                      </a:r>
                    </a:p>
                    <a:p>
                      <a:pPr algn="ctr"/>
                      <a:endParaRPr lang="lv-LV" sz="1000" b="0" baseline="0" dirty="0" smtClean="0">
                        <a:latin typeface="Calibri"/>
                        <a:cs typeface="Calibri"/>
                      </a:endParaRPr>
                    </a:p>
                    <a:p>
                      <a:pPr algn="ctr"/>
                      <a:r>
                        <a:rPr lang="lv-LV" sz="1000" b="0" baseline="0" dirty="0" smtClean="0">
                          <a:latin typeface="Calibri"/>
                          <a:cs typeface="Calibri"/>
                        </a:rPr>
                        <a:t>Universālu, savstarpēji </a:t>
                      </a:r>
                      <a:r>
                        <a:rPr lang="lv-LV" sz="1000" b="0" baseline="0" dirty="0" smtClean="0">
                          <a:latin typeface="Calibri"/>
                          <a:cs typeface="Calibri"/>
                        </a:rPr>
                        <a:t>salīdzināmu </a:t>
                      </a:r>
                      <a:r>
                        <a:rPr lang="lv-LV" sz="1000" b="0" baseline="0" dirty="0" smtClean="0">
                          <a:latin typeface="Calibri"/>
                          <a:cs typeface="Calibri"/>
                        </a:rPr>
                        <a:t>snieguma rādītāju nodefinēšana iestāžu vadītājiem</a:t>
                      </a:r>
                    </a:p>
                    <a:p>
                      <a:pPr algn="ctr"/>
                      <a:endParaRPr lang="lv-LV" sz="1000" b="0" baseline="0" dirty="0" smtClean="0">
                        <a:latin typeface="Calibri"/>
                        <a:cs typeface="Calibri"/>
                      </a:endParaRPr>
                    </a:p>
                    <a:p>
                      <a:pPr algn="ctr"/>
                      <a:r>
                        <a:rPr lang="lv-LV" sz="1000" b="0" baseline="0" dirty="0" smtClean="0">
                          <a:latin typeface="Calibri"/>
                          <a:cs typeface="Calibri"/>
                        </a:rPr>
                        <a:t>[2017 – 2018]</a:t>
                      </a:r>
                      <a:endParaRPr lang="lv-LV" sz="1000" b="0" dirty="0">
                        <a:latin typeface="Calibri"/>
                        <a:cs typeface="Calibri"/>
                      </a:endParaRPr>
                    </a:p>
                  </a:txBody>
                  <a:tcPr/>
                </a:tc>
              </a:tr>
              <a:tr h="398334">
                <a:tc>
                  <a:txBody>
                    <a:bodyPr/>
                    <a:lstStyle/>
                    <a:p>
                      <a:pPr algn="ctr"/>
                      <a:r>
                        <a:rPr lang="lv-LV" sz="1200" b="1" dirty="0" smtClean="0">
                          <a:latin typeface="Calibri"/>
                          <a:cs typeface="Calibri"/>
                        </a:rPr>
                        <a:t>Procesi</a:t>
                      </a:r>
                      <a:endParaRPr lang="lv-LV" sz="1200" b="1" dirty="0">
                        <a:latin typeface="Calibri"/>
                        <a:cs typeface="Calibri"/>
                      </a:endParaRPr>
                    </a:p>
                  </a:txBody>
                  <a:tcPr anchor="ctr"/>
                </a:tc>
                <a:tc>
                  <a:txBody>
                    <a:bodyPr/>
                    <a:lstStyle/>
                    <a:p>
                      <a:pPr algn="ctr"/>
                      <a:r>
                        <a:rPr lang="lv-LV" sz="1000" b="1" dirty="0" smtClean="0">
                          <a:latin typeface="Calibri"/>
                          <a:cs typeface="Calibri"/>
                        </a:rPr>
                        <a:t>Obligātais ikgadējais</a:t>
                      </a:r>
                      <a:r>
                        <a:rPr lang="lv-LV" sz="1000" b="1" baseline="0" dirty="0" smtClean="0">
                          <a:latin typeface="Calibri"/>
                          <a:cs typeface="Calibri"/>
                        </a:rPr>
                        <a:t> ietaupījums vismaz 2% apmērā</a:t>
                      </a:r>
                    </a:p>
                    <a:p>
                      <a:pPr algn="ctr"/>
                      <a:endParaRPr lang="lv-LV" sz="1000" baseline="0" dirty="0" smtClean="0">
                        <a:latin typeface="Calibri"/>
                        <a:cs typeface="Calibri"/>
                      </a:endParaRPr>
                    </a:p>
                    <a:p>
                      <a:pPr algn="ctr"/>
                      <a:endParaRPr lang="lv-LV" sz="1000" baseline="0" dirty="0" smtClean="0">
                        <a:latin typeface="Calibri"/>
                        <a:cs typeface="Calibri"/>
                      </a:endParaRPr>
                    </a:p>
                    <a:p>
                      <a:pPr algn="ctr"/>
                      <a:r>
                        <a:rPr lang="lv-LV" sz="1000" baseline="0" dirty="0" smtClean="0">
                          <a:latin typeface="Calibri"/>
                          <a:cs typeface="Calibri"/>
                        </a:rPr>
                        <a:t>No tā 1% tiktu novirzīts citu iestādes funkciju nodrošināšana, savukārt 1% - IKT sistēmu uzturēšanas nodrošināšanai</a:t>
                      </a:r>
                    </a:p>
                    <a:p>
                      <a:pPr algn="ctr"/>
                      <a:endParaRPr lang="lv-LV" sz="1000" baseline="0" dirty="0" smtClean="0">
                        <a:latin typeface="Calibri"/>
                        <a:cs typeface="Calibri"/>
                      </a:endParaRPr>
                    </a:p>
                    <a:p>
                      <a:pPr algn="ctr"/>
                      <a:r>
                        <a:rPr lang="lv-LV" sz="1000" baseline="0" dirty="0" smtClean="0">
                          <a:latin typeface="Calibri"/>
                          <a:cs typeface="Calibri"/>
                        </a:rPr>
                        <a:t>[2018 – 2019]</a:t>
                      </a:r>
                      <a:endParaRPr lang="lv-LV" sz="1000" dirty="0">
                        <a:latin typeface="Calibri"/>
                        <a:cs typeface="Calibri"/>
                      </a:endParaRPr>
                    </a:p>
                  </a:txBody>
                  <a:tcPr/>
                </a:tc>
                <a:tc>
                  <a:txBody>
                    <a:bodyPr/>
                    <a:lstStyle/>
                    <a:p>
                      <a:pPr algn="ctr"/>
                      <a:r>
                        <a:rPr lang="lv-LV" sz="1000" b="1" dirty="0" smtClean="0">
                          <a:latin typeface="Calibri"/>
                          <a:cs typeface="Calibri"/>
                        </a:rPr>
                        <a:t>Procesu standartizēšana</a:t>
                      </a:r>
                      <a:r>
                        <a:rPr lang="lv-LV" sz="1000" b="1" baseline="0" dirty="0" smtClean="0">
                          <a:latin typeface="Calibri"/>
                          <a:cs typeface="Calibri"/>
                        </a:rPr>
                        <a:t> atbalsta funkciju centralizēšanai</a:t>
                      </a:r>
                      <a:r>
                        <a:rPr lang="lv-LV" sz="1000" baseline="0" dirty="0" smtClean="0">
                          <a:latin typeface="Calibri"/>
                          <a:cs typeface="Calibri"/>
                        </a:rPr>
                        <a:t>, tostarp radniecisko funkciju apvienošana</a:t>
                      </a:r>
                    </a:p>
                    <a:p>
                      <a:pPr algn="ctr"/>
                      <a:endParaRPr lang="lv-LV" sz="1000" baseline="0" dirty="0" smtClean="0">
                        <a:latin typeface="Calibri"/>
                        <a:cs typeface="Calibri"/>
                      </a:endParaRPr>
                    </a:p>
                    <a:p>
                      <a:pPr algn="ctr"/>
                      <a:r>
                        <a:rPr lang="lv-LV" sz="1000" baseline="0" dirty="0" smtClean="0">
                          <a:latin typeface="Calibri"/>
                          <a:cs typeface="Calibri"/>
                        </a:rPr>
                        <a:t>Fokuss uz Valsts kases un Valsts kancelejas īstenotā pilotprojekta īstenošanu, centralizējot grāmatvedību un personāla lietvedību, kā arī izstrādājot citu atbalsta funkciju analīzes metodiku</a:t>
                      </a:r>
                    </a:p>
                    <a:p>
                      <a:pPr algn="ctr"/>
                      <a:endParaRPr lang="lv-LV" sz="1000" baseline="0" dirty="0" smtClean="0">
                        <a:latin typeface="Calibri"/>
                        <a:cs typeface="Calibri"/>
                      </a:endParaRPr>
                    </a:p>
                    <a:p>
                      <a:pPr algn="ctr"/>
                      <a:r>
                        <a:rPr lang="lv-LV" sz="1000" baseline="0" dirty="0" smtClean="0">
                          <a:latin typeface="Calibri"/>
                          <a:cs typeface="Calibri"/>
                        </a:rPr>
                        <a:t>[2017 – 2019]</a:t>
                      </a:r>
                    </a:p>
                  </a:txBody>
                  <a:tcPr/>
                </a:tc>
                <a:tc>
                  <a:txBody>
                    <a:bodyPr/>
                    <a:lstStyle/>
                    <a:p>
                      <a:pPr algn="ctr"/>
                      <a:r>
                        <a:rPr lang="lv-LV" sz="1000" b="1" dirty="0" smtClean="0">
                          <a:latin typeface="Calibri"/>
                          <a:cs typeface="Calibri"/>
                        </a:rPr>
                        <a:t>Projekta komandu (</a:t>
                      </a:r>
                      <a:r>
                        <a:rPr lang="lv-LV" sz="1000" b="1" i="1" dirty="0" err="1" smtClean="0">
                          <a:latin typeface="Calibri"/>
                          <a:cs typeface="Calibri"/>
                        </a:rPr>
                        <a:t>task</a:t>
                      </a:r>
                      <a:r>
                        <a:rPr lang="lv-LV" sz="1000" b="1" i="1" dirty="0" smtClean="0">
                          <a:latin typeface="Calibri"/>
                          <a:cs typeface="Calibri"/>
                        </a:rPr>
                        <a:t> </a:t>
                      </a:r>
                      <a:r>
                        <a:rPr lang="lv-LV" sz="1000" b="1" i="1" dirty="0" err="1" smtClean="0">
                          <a:latin typeface="Calibri"/>
                          <a:cs typeface="Calibri"/>
                        </a:rPr>
                        <a:t>force</a:t>
                      </a:r>
                      <a:r>
                        <a:rPr lang="lv-LV" sz="1000" b="1" dirty="0" smtClean="0">
                          <a:latin typeface="Calibri"/>
                          <a:cs typeface="Calibri"/>
                        </a:rPr>
                        <a:t>) pieejas ieviešana valdības prioritāšu</a:t>
                      </a:r>
                      <a:r>
                        <a:rPr lang="lv-LV" sz="1000" b="1" baseline="0" dirty="0" smtClean="0">
                          <a:latin typeface="Calibri"/>
                          <a:cs typeface="Calibri"/>
                        </a:rPr>
                        <a:t> īstenošanai</a:t>
                      </a:r>
                      <a:endParaRPr lang="lv-LV" sz="1000" b="0" baseline="0" dirty="0" smtClean="0">
                        <a:latin typeface="Calibri"/>
                        <a:cs typeface="Calibri"/>
                      </a:endParaRPr>
                    </a:p>
                    <a:p>
                      <a:pPr algn="ctr"/>
                      <a:endParaRPr lang="lv-LV" sz="1000" b="0" baseline="0" dirty="0" smtClean="0">
                        <a:latin typeface="Calibri"/>
                        <a:cs typeface="Calibri"/>
                      </a:endParaRPr>
                    </a:p>
                    <a:p>
                      <a:pPr algn="ctr"/>
                      <a:r>
                        <a:rPr lang="lv-LV" sz="1000" b="0" dirty="0" smtClean="0">
                          <a:latin typeface="Calibri"/>
                          <a:cs typeface="Calibri"/>
                        </a:rPr>
                        <a:t>Rezultātu orientētu</a:t>
                      </a:r>
                      <a:r>
                        <a:rPr lang="lv-LV" sz="1000" b="0" baseline="0" dirty="0" smtClean="0">
                          <a:latin typeface="Calibri"/>
                          <a:cs typeface="Calibri"/>
                        </a:rPr>
                        <a:t> risinājumu veidošana, fokusējoties uz iestāžu sadarbību elastīgākos veidos</a:t>
                      </a:r>
                    </a:p>
                    <a:p>
                      <a:pPr algn="ctr"/>
                      <a:endParaRPr lang="lv-LV" sz="1000" b="0" baseline="0" dirty="0" smtClean="0">
                        <a:latin typeface="Calibri"/>
                        <a:cs typeface="Calibri"/>
                      </a:endParaRPr>
                    </a:p>
                    <a:p>
                      <a:pPr algn="ctr"/>
                      <a:r>
                        <a:rPr lang="lv-LV" sz="1000" b="0" baseline="0" dirty="0" smtClean="0">
                          <a:latin typeface="Calibri"/>
                          <a:cs typeface="Calibri"/>
                        </a:rPr>
                        <a:t>[2017 – 2019] </a:t>
                      </a:r>
                      <a:endParaRPr lang="lv-LV" sz="1000" b="0" dirty="0">
                        <a:latin typeface="Calibri"/>
                        <a:cs typeface="Calibri"/>
                      </a:endParaRPr>
                    </a:p>
                  </a:txBody>
                  <a:tcPr/>
                </a:tc>
              </a:tr>
              <a:tr h="398334">
                <a:tc>
                  <a:txBody>
                    <a:bodyPr/>
                    <a:lstStyle/>
                    <a:p>
                      <a:pPr algn="ctr"/>
                      <a:r>
                        <a:rPr lang="lv-LV" sz="1200" b="1" dirty="0" smtClean="0">
                          <a:latin typeface="Calibri"/>
                          <a:cs typeface="Calibri"/>
                        </a:rPr>
                        <a:t>Sabiedrība</a:t>
                      </a:r>
                      <a:endParaRPr lang="lv-LV" sz="1200" b="1" dirty="0">
                        <a:latin typeface="Calibri"/>
                        <a:cs typeface="Calibri"/>
                      </a:endParaRPr>
                    </a:p>
                  </a:txBody>
                  <a:tcPr anchor="ctr"/>
                </a:tc>
                <a:tc>
                  <a:txBody>
                    <a:bodyPr/>
                    <a:lstStyle/>
                    <a:p>
                      <a:pPr algn="ctr"/>
                      <a:r>
                        <a:rPr lang="lv-LV" sz="1000" b="1" dirty="0" smtClean="0">
                          <a:latin typeface="Calibri"/>
                          <a:cs typeface="Calibri"/>
                        </a:rPr>
                        <a:t>Sākotnējā (ex-ante) un pēcpārbaudes </a:t>
                      </a:r>
                      <a:r>
                        <a:rPr lang="lv-LV" sz="1000" b="1" baseline="0" dirty="0" smtClean="0">
                          <a:latin typeface="Calibri"/>
                          <a:cs typeface="Calibri"/>
                        </a:rPr>
                        <a:t> (ex-post) ietekmes vērtējuma sistēmas pilnveidošana, pārskatot esošo regulējumu</a:t>
                      </a:r>
                    </a:p>
                    <a:p>
                      <a:pPr algn="ctr"/>
                      <a:endParaRPr lang="lv-LV" sz="1000" baseline="0" dirty="0" smtClean="0">
                        <a:latin typeface="Calibri"/>
                        <a:cs typeface="Calibri"/>
                      </a:endParaRPr>
                    </a:p>
                    <a:p>
                      <a:pPr algn="ctr"/>
                      <a:r>
                        <a:rPr lang="lv-LV" sz="1000" dirty="0" smtClean="0">
                          <a:latin typeface="Calibri"/>
                          <a:cs typeface="Calibri"/>
                        </a:rPr>
                        <a:t>Normatīvo aktu pārskatīšana, vienkāršojot prasības uzņēmējiem un iedzīvotājiem</a:t>
                      </a:r>
                    </a:p>
                    <a:p>
                      <a:pPr algn="ctr"/>
                      <a:endParaRPr lang="lv-LV" sz="1000" dirty="0" smtClean="0">
                        <a:latin typeface="Calibri"/>
                        <a:cs typeface="Calibri"/>
                      </a:endParaRPr>
                    </a:p>
                    <a:p>
                      <a:pPr algn="ctr"/>
                      <a:r>
                        <a:rPr lang="lv-LV" sz="1000" dirty="0" smtClean="0">
                          <a:latin typeface="Calibri"/>
                          <a:cs typeface="Calibri"/>
                        </a:rPr>
                        <a:t>[2017-2019]</a:t>
                      </a:r>
                      <a:endParaRPr lang="lv-LV" sz="1000" dirty="0">
                        <a:latin typeface="Calibri"/>
                        <a:cs typeface="Calibri"/>
                      </a:endParaRPr>
                    </a:p>
                  </a:txBody>
                  <a:tcPr/>
                </a:tc>
                <a:tc>
                  <a:txBody>
                    <a:bodyPr/>
                    <a:lstStyle/>
                    <a:p>
                      <a:pPr algn="ctr"/>
                      <a:r>
                        <a:rPr lang="lv-LV" sz="1000" b="1" dirty="0" smtClean="0">
                          <a:latin typeface="Calibri"/>
                          <a:cs typeface="Calibri"/>
                        </a:rPr>
                        <a:t>Valsts pārvaldes pakalpojumu</a:t>
                      </a:r>
                      <a:r>
                        <a:rPr lang="lv-LV" sz="1000" b="1" baseline="0" dirty="0" smtClean="0">
                          <a:latin typeface="Calibri"/>
                          <a:cs typeface="Calibri"/>
                        </a:rPr>
                        <a:t> kvalitātes uzlabošana</a:t>
                      </a:r>
                    </a:p>
                    <a:p>
                      <a:pPr algn="ctr"/>
                      <a:endParaRPr lang="lv-LV" sz="1000" baseline="0" dirty="0" smtClean="0">
                        <a:latin typeface="Calibri"/>
                        <a:cs typeface="Calibri"/>
                      </a:endParaRPr>
                    </a:p>
                    <a:p>
                      <a:pPr algn="ctr"/>
                      <a:r>
                        <a:rPr lang="lv-LV" sz="1000" baseline="0" dirty="0" smtClean="0">
                          <a:latin typeface="Calibri"/>
                          <a:cs typeface="Calibri"/>
                        </a:rPr>
                        <a:t>Pakalpojumu pārbūves metodikas izstrāde, pilotēšana un elektronizācija, tostarp sniegšana ar vienotu klientu apkalpošanas centru starpniecību</a:t>
                      </a:r>
                    </a:p>
                    <a:p>
                      <a:pPr algn="ctr"/>
                      <a:endParaRPr lang="lv-LV" sz="1000" baseline="0" dirty="0" smtClean="0">
                        <a:latin typeface="Calibri"/>
                        <a:cs typeface="Calibri"/>
                      </a:endParaRPr>
                    </a:p>
                    <a:p>
                      <a:pPr algn="ctr"/>
                      <a:r>
                        <a:rPr lang="lv-LV" sz="1000" dirty="0" smtClean="0">
                          <a:latin typeface="Calibri"/>
                          <a:cs typeface="Calibri"/>
                        </a:rPr>
                        <a:t>[2017 – 2019]</a:t>
                      </a:r>
                    </a:p>
                  </a:txBody>
                  <a:tcPr/>
                </a:tc>
                <a:tc>
                  <a:txBody>
                    <a:bodyPr/>
                    <a:lstStyle/>
                    <a:p>
                      <a:pPr algn="ctr"/>
                      <a:r>
                        <a:rPr lang="lv-LV" sz="1000" b="1" dirty="0" smtClean="0">
                          <a:latin typeface="Calibri"/>
                          <a:cs typeface="Calibri"/>
                        </a:rPr>
                        <a:t>Stratēģiska komunikācijas vadība</a:t>
                      </a:r>
                    </a:p>
                    <a:p>
                      <a:pPr algn="ctr"/>
                      <a:endParaRPr lang="lv-LV" sz="1000" dirty="0" smtClean="0">
                        <a:latin typeface="Calibri"/>
                        <a:cs typeface="Calibri"/>
                      </a:endParaRPr>
                    </a:p>
                    <a:p>
                      <a:pPr algn="ctr"/>
                      <a:r>
                        <a:rPr lang="lv-LV" sz="1000" dirty="0" smtClean="0">
                          <a:latin typeface="Calibri"/>
                          <a:cs typeface="Calibri"/>
                        </a:rPr>
                        <a:t>Mērķttiecīga iekšējā un ārējā komunikācija par valsts pārvaldi, tās reformu un sasniegtajiem rezultātiem</a:t>
                      </a:r>
                    </a:p>
                    <a:p>
                      <a:pPr algn="ctr"/>
                      <a:endParaRPr lang="lv-LV" sz="1000" dirty="0" smtClean="0">
                        <a:latin typeface="Calibri"/>
                        <a:cs typeface="Calibri"/>
                      </a:endParaRPr>
                    </a:p>
                    <a:p>
                      <a:pPr algn="ctr"/>
                      <a:r>
                        <a:rPr lang="lv-LV" sz="1000" dirty="0" smtClean="0">
                          <a:latin typeface="Calibri"/>
                          <a:cs typeface="Calibri"/>
                        </a:rPr>
                        <a:t>[2017 – 2019]</a:t>
                      </a:r>
                      <a:endParaRPr lang="lv-LV" sz="1000" dirty="0">
                        <a:latin typeface="Calibri"/>
                        <a:cs typeface="Calibri"/>
                      </a:endParaRPr>
                    </a:p>
                  </a:txBody>
                  <a:tcPr/>
                </a:tc>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23901" y="2648311"/>
            <a:ext cx="503623" cy="422621"/>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16195" y="2678721"/>
            <a:ext cx="392211" cy="392211"/>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16192" y="4511913"/>
            <a:ext cx="392211" cy="39221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23867" y="4563224"/>
            <a:ext cx="503657" cy="414023"/>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86334" y="2678721"/>
            <a:ext cx="503657" cy="414023"/>
          </a:xfrm>
          <a:prstGeom prst="rect">
            <a:avLst/>
          </a:prstGeom>
        </p:spPr>
      </p:pic>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86368" y="6161749"/>
            <a:ext cx="503623" cy="422621"/>
          </a:xfrm>
          <a:prstGeom prst="rect">
            <a:avLst/>
          </a:prstGeom>
        </p:spPr>
      </p:pic>
      <p:pic>
        <p:nvPicPr>
          <p:cNvPr id="13" name="Pictur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23901" y="6161748"/>
            <a:ext cx="503623" cy="422621"/>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86333" y="4563223"/>
            <a:ext cx="503657" cy="414023"/>
          </a:xfrm>
          <a:prstGeom prst="rect">
            <a:avLst/>
          </a:prstGeom>
        </p:spPr>
      </p:pic>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60487" y="6161749"/>
            <a:ext cx="503623" cy="422621"/>
          </a:xfrm>
          <a:prstGeom prst="rect">
            <a:avLst/>
          </a:prstGeom>
        </p:spPr>
      </p:pic>
    </p:spTree>
    <p:extLst>
      <p:ext uri="{BB962C8B-B14F-4D97-AF65-F5344CB8AC3E}">
        <p14:creationId xmlns:p14="http://schemas.microsoft.com/office/powerpoint/2010/main" val="166129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Optimistiskais laika rāmis</a:t>
            </a:r>
            <a:endParaRPr lang="lv-LV" dirty="0">
              <a:latin typeface="Calibri" panose="020F0502020204030204" pitchFamily="34" charset="0"/>
            </a:endParaRPr>
          </a:p>
        </p:txBody>
      </p:sp>
      <p:graphicFrame>
        <p:nvGraphicFramePr>
          <p:cNvPr id="6" name="Content Placeholder 5"/>
          <p:cNvGraphicFramePr>
            <a:graphicFrameLocks/>
          </p:cNvGraphicFramePr>
          <p:nvPr>
            <p:extLst>
              <p:ext uri="{D42A27DB-BD31-4B8C-83A1-F6EECF244321}">
                <p14:modId xmlns:p14="http://schemas.microsoft.com/office/powerpoint/2010/main" val="742372398"/>
              </p:ext>
            </p:extLst>
          </p:nvPr>
        </p:nvGraphicFramePr>
        <p:xfrm>
          <a:off x="612321" y="1927362"/>
          <a:ext cx="7864414" cy="4190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6299370" y="3278598"/>
            <a:ext cx="1202148" cy="1869618"/>
            <a:chOff x="2886962" y="765473"/>
            <a:chExt cx="1202148" cy="1869618"/>
          </a:xfrm>
        </p:grpSpPr>
        <p:sp>
          <p:nvSpPr>
            <p:cNvPr id="9" name="Rectangle 8"/>
            <p:cNvSpPr/>
            <p:nvPr/>
          </p:nvSpPr>
          <p:spPr>
            <a:xfrm>
              <a:off x="3079659" y="1009129"/>
              <a:ext cx="1009451" cy="1625962"/>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2886962" y="765473"/>
              <a:ext cx="1009451" cy="16259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34290" rIns="0" bIns="0" numCol="1" spcCol="1270" anchor="t" anchorCtr="0">
              <a:noAutofit/>
            </a:bodyPr>
            <a:lstStyle/>
            <a:p>
              <a:pPr defTabSz="444500">
                <a:lnSpc>
                  <a:spcPct val="90000"/>
                </a:lnSpc>
                <a:spcBef>
                  <a:spcPct val="0"/>
                </a:spcBef>
                <a:spcAft>
                  <a:spcPct val="35000"/>
                </a:spcAft>
              </a:pPr>
              <a:endParaRPr lang="lv-LV" sz="1000" dirty="0" smtClean="0">
                <a:solidFill>
                  <a:prstClr val="white"/>
                </a:solidFill>
              </a:endParaRPr>
            </a:p>
            <a:p>
              <a:pPr defTabSz="444500">
                <a:lnSpc>
                  <a:spcPct val="90000"/>
                </a:lnSpc>
                <a:spcBef>
                  <a:spcPct val="0"/>
                </a:spcBef>
                <a:spcAft>
                  <a:spcPct val="35000"/>
                </a:spcAft>
              </a:pPr>
              <a:endParaRPr lang="lv-LV" sz="1000" dirty="0" smtClean="0">
                <a:solidFill>
                  <a:prstClr val="white"/>
                </a:solidFill>
              </a:endParaRPr>
            </a:p>
            <a:p>
              <a:pPr defTabSz="444500">
                <a:lnSpc>
                  <a:spcPct val="90000"/>
                </a:lnSpc>
                <a:spcBef>
                  <a:spcPct val="0"/>
                </a:spcBef>
                <a:spcAft>
                  <a:spcPct val="35000"/>
                </a:spcAft>
              </a:pPr>
              <a:endParaRPr lang="lv-LV" sz="900" dirty="0" smtClean="0">
                <a:solidFill>
                  <a:prstClr val="white"/>
                </a:solidFill>
              </a:endParaRPr>
            </a:p>
            <a:p>
              <a:pPr defTabSz="444500">
                <a:lnSpc>
                  <a:spcPct val="90000"/>
                </a:lnSpc>
                <a:spcBef>
                  <a:spcPct val="0"/>
                </a:spcBef>
                <a:spcAft>
                  <a:spcPct val="35000"/>
                </a:spcAft>
              </a:pPr>
              <a:r>
                <a:rPr lang="lv-LV" sz="900" dirty="0" smtClean="0">
                  <a:solidFill>
                    <a:prstClr val="white"/>
                  </a:solidFill>
                </a:rPr>
                <a:t>Progresa </a:t>
              </a:r>
            </a:p>
            <a:p>
              <a:pPr defTabSz="444500">
                <a:lnSpc>
                  <a:spcPct val="90000"/>
                </a:lnSpc>
                <a:spcBef>
                  <a:spcPct val="0"/>
                </a:spcBef>
                <a:spcAft>
                  <a:spcPct val="35000"/>
                </a:spcAft>
              </a:pPr>
              <a:r>
                <a:rPr lang="lv-LV" sz="900" dirty="0" smtClean="0">
                  <a:solidFill>
                    <a:prstClr val="white"/>
                  </a:solidFill>
                </a:rPr>
                <a:t>ziņojums #2</a:t>
              </a:r>
              <a:endParaRPr lang="en-US" sz="900" dirty="0">
                <a:solidFill>
                  <a:prstClr val="white"/>
                </a:solidFill>
              </a:endParaRPr>
            </a:p>
          </p:txBody>
        </p:sp>
      </p:grpSp>
      <p:sp>
        <p:nvSpPr>
          <p:cNvPr id="11" name="Rectangle 10"/>
          <p:cNvSpPr/>
          <p:nvPr/>
        </p:nvSpPr>
        <p:spPr>
          <a:xfrm>
            <a:off x="7430865" y="3330474"/>
            <a:ext cx="923825" cy="138448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34290" rIns="0" bIns="0" numCol="1" spcCol="1270" anchor="t" anchorCtr="0">
            <a:noAutofit/>
          </a:bodyPr>
          <a:lstStyle/>
          <a:p>
            <a:pPr defTabSz="444500">
              <a:lnSpc>
                <a:spcPct val="90000"/>
              </a:lnSpc>
              <a:spcBef>
                <a:spcPct val="0"/>
              </a:spcBef>
              <a:spcAft>
                <a:spcPct val="35000"/>
              </a:spcAft>
            </a:pPr>
            <a:endParaRPr lang="lv-LV" sz="1000" dirty="0" smtClean="0">
              <a:solidFill>
                <a:prstClr val="white"/>
              </a:solidFill>
            </a:endParaRPr>
          </a:p>
          <a:p>
            <a:pPr defTabSz="444500">
              <a:lnSpc>
                <a:spcPct val="90000"/>
              </a:lnSpc>
              <a:spcBef>
                <a:spcPct val="0"/>
              </a:spcBef>
              <a:spcAft>
                <a:spcPct val="35000"/>
              </a:spcAft>
            </a:pPr>
            <a:endParaRPr lang="lv-LV" sz="1000" dirty="0" smtClean="0">
              <a:solidFill>
                <a:prstClr val="white"/>
              </a:solidFill>
            </a:endParaRPr>
          </a:p>
          <a:p>
            <a:pPr defTabSz="444500">
              <a:lnSpc>
                <a:spcPct val="90000"/>
              </a:lnSpc>
              <a:spcBef>
                <a:spcPct val="0"/>
              </a:spcBef>
              <a:spcAft>
                <a:spcPct val="35000"/>
              </a:spcAft>
            </a:pPr>
            <a:endParaRPr lang="lv-LV" sz="900" dirty="0" smtClean="0">
              <a:solidFill>
                <a:prstClr val="white"/>
              </a:solidFill>
            </a:endParaRPr>
          </a:p>
          <a:p>
            <a:pPr defTabSz="444500">
              <a:lnSpc>
                <a:spcPct val="90000"/>
              </a:lnSpc>
              <a:spcBef>
                <a:spcPct val="0"/>
              </a:spcBef>
              <a:spcAft>
                <a:spcPct val="35000"/>
              </a:spcAft>
            </a:pPr>
            <a:r>
              <a:rPr lang="lv-LV" sz="900" dirty="0" smtClean="0">
                <a:solidFill>
                  <a:prstClr val="white"/>
                </a:solidFill>
              </a:rPr>
              <a:t>Pilns reformu izvērtējums un jauns plāns</a:t>
            </a:r>
            <a:endParaRPr lang="en-US" sz="900" dirty="0">
              <a:solidFill>
                <a:prstClr val="white"/>
              </a:solidFill>
            </a:endParaRPr>
          </a:p>
        </p:txBody>
      </p:sp>
      <p:sp>
        <p:nvSpPr>
          <p:cNvPr id="12" name="Right Arrow 11"/>
          <p:cNvSpPr/>
          <p:nvPr/>
        </p:nvSpPr>
        <p:spPr>
          <a:xfrm>
            <a:off x="4544528" y="4792556"/>
            <a:ext cx="4160865" cy="14296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lv-LV" sz="1000" dirty="0" smtClean="0">
                <a:solidFill>
                  <a:prstClr val="white"/>
                </a:solidFill>
                <a:latin typeface="Calibri" panose="020F0502020204030204" pitchFamily="34" charset="0"/>
              </a:rPr>
              <a:t>Plāna īstenošanas uzraudzība Valsts pārvaldes politikas attīstības padomē</a:t>
            </a:r>
          </a:p>
          <a:p>
            <a:pPr algn="ctr"/>
            <a:r>
              <a:rPr lang="lv-LV" sz="1000" dirty="0" smtClean="0">
                <a:solidFill>
                  <a:prstClr val="white"/>
                </a:solidFill>
                <a:latin typeface="Calibri" panose="020F0502020204030204" pitchFamily="34" charset="0"/>
              </a:rPr>
              <a:t>Pastāvīga sabiedrības informēšana par paveikto</a:t>
            </a:r>
            <a:endParaRPr lang="lv-LV" sz="10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3980793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124200"/>
            <a:ext cx="5828270" cy="1362075"/>
          </a:xfrm>
        </p:spPr>
        <p:txBody>
          <a:bodyPr/>
          <a:lstStyle/>
          <a:p>
            <a:r>
              <a:rPr lang="lv-LV" b="1" dirty="0" smtClean="0">
                <a:latin typeface="Calibri" panose="020F0502020204030204" pitchFamily="34" charset="0"/>
              </a:rPr>
              <a:t>Būsim pateicīgi par Jūsu atbalstu!</a:t>
            </a:r>
            <a:endParaRPr lang="lv-LV" b="1" dirty="0">
              <a:latin typeface="Calibri" panose="020F0502020204030204" pitchFamily="34" charset="0"/>
            </a:endParaRPr>
          </a:p>
        </p:txBody>
      </p:sp>
      <p:sp>
        <p:nvSpPr>
          <p:cNvPr id="3" name="Text Placeholder 2"/>
          <p:cNvSpPr>
            <a:spLocks noGrp="1"/>
          </p:cNvSpPr>
          <p:nvPr>
            <p:ph type="body" idx="1"/>
          </p:nvPr>
        </p:nvSpPr>
        <p:spPr/>
        <p:txBody>
          <a:bodyPr>
            <a:normAutofit fontScale="77500" lnSpcReduction="20000"/>
          </a:bodyPr>
          <a:lstStyle/>
          <a:p>
            <a:endParaRPr lang="lv-LV" dirty="0" smtClean="0">
              <a:latin typeface="Calibri" panose="020F0502020204030204" pitchFamily="34" charset="0"/>
            </a:endParaRPr>
          </a:p>
          <a:p>
            <a:endParaRPr lang="lv-LV" dirty="0">
              <a:latin typeface="Calibri" panose="020F0502020204030204" pitchFamily="34" charset="0"/>
            </a:endParaRPr>
          </a:p>
          <a:p>
            <a:r>
              <a:rPr lang="lv-LV" dirty="0" smtClean="0">
                <a:latin typeface="Calibri" panose="020F0502020204030204" pitchFamily="34" charset="0"/>
              </a:rPr>
              <a:t>Ar cieņu</a:t>
            </a:r>
          </a:p>
          <a:p>
            <a:endParaRPr lang="lv-LV" dirty="0" smtClean="0">
              <a:latin typeface="Calibri" panose="020F0502020204030204" pitchFamily="34" charset="0"/>
            </a:endParaRPr>
          </a:p>
          <a:p>
            <a:r>
              <a:rPr lang="lv-LV" dirty="0" smtClean="0">
                <a:latin typeface="Calibri" panose="020F0502020204030204" pitchFamily="34" charset="0"/>
              </a:rPr>
              <a:t>Mārtiņš Krieviņš</a:t>
            </a:r>
          </a:p>
          <a:p>
            <a:r>
              <a:rPr lang="lv-LV" dirty="0" smtClean="0">
                <a:latin typeface="Calibri" panose="020F0502020204030204" pitchFamily="34" charset="0"/>
              </a:rPr>
              <a:t>Valsts kancelejas direktors</a:t>
            </a:r>
          </a:p>
          <a:p>
            <a:endParaRPr lang="lv-LV" dirty="0">
              <a:latin typeface="Calibri" panose="020F0502020204030204" pitchFamily="34" charset="0"/>
            </a:endParaRPr>
          </a:p>
          <a:p>
            <a:r>
              <a:rPr lang="lv-LV" dirty="0" smtClean="0">
                <a:latin typeface="Calibri" panose="020F0502020204030204" pitchFamily="34" charset="0"/>
              </a:rPr>
              <a:t>Rīgā, 2017.gada 15.februārī</a:t>
            </a:r>
            <a:endParaRPr lang="lv-LV" dirty="0">
              <a:latin typeface="Calibri" panose="020F0502020204030204" pitchFamily="34" charset="0"/>
            </a:endParaRPr>
          </a:p>
        </p:txBody>
      </p:sp>
      <p:pic>
        <p:nvPicPr>
          <p:cNvPr id="4" name="Shape 268" descr="motivaac.PNG"/>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29234" y="512631"/>
            <a:ext cx="4003588" cy="332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52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Attieksme pret valsts pārvaldi</a:t>
            </a:r>
            <a:br>
              <a:rPr lang="lv-LV" dirty="0" smtClean="0">
                <a:latin typeface="Calibri" panose="020F0502020204030204" pitchFamily="34" charset="0"/>
              </a:rPr>
            </a:br>
            <a:r>
              <a:rPr lang="lv-LV" altLang="lv-LV" sz="1600" i="1" dirty="0" smtClean="0">
                <a:latin typeface="Calibri" panose="020F0502020204030204" pitchFamily="34" charset="0"/>
              </a:rPr>
              <a:t>Novērtējiet</a:t>
            </a:r>
            <a:r>
              <a:rPr lang="lv-LV" altLang="lv-LV" sz="1600" i="1" dirty="0">
                <a:latin typeface="Calibri" panose="020F0502020204030204" pitchFamily="34" charset="0"/>
              </a:rPr>
              <a:t>, lūdzu, zemāk minētos apgalvojumus un pasakiet, vai Jūs tiem pilnīgi piekrītat, drīzāk piekrītat, ne piekrītat, ne nepiekrītat, drīzāk nepiekrītat vai pilnīgi nepiekrītat</a:t>
            </a:r>
            <a:r>
              <a:rPr lang="lv-LV" altLang="lv-LV" sz="1600" i="1" dirty="0" smtClean="0">
                <a:latin typeface="Calibri" panose="020F0502020204030204" pitchFamily="34" charset="0"/>
              </a:rPr>
              <a:t>!"</a:t>
            </a:r>
            <a:endParaRPr lang="lv-LV" dirty="0">
              <a:latin typeface="Calibri" panose="020F0502020204030204" pitchFamily="34" charset="0"/>
            </a:endParaRPr>
          </a:p>
        </p:txBody>
      </p:sp>
      <p:pic>
        <p:nvPicPr>
          <p:cNvPr id="3" name="Picture 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2" y="1966234"/>
            <a:ext cx="7757981" cy="448219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9050" algn="ctr">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395760" y="6448428"/>
            <a:ext cx="659027" cy="246221"/>
          </a:xfrm>
          <a:prstGeom prst="rect">
            <a:avLst/>
          </a:prstGeom>
          <a:noFill/>
        </p:spPr>
        <p:txBody>
          <a:bodyPr wrap="square" rtlCol="0">
            <a:spAutoFit/>
          </a:bodyPr>
          <a:lstStyle/>
          <a:p>
            <a:r>
              <a:rPr lang="lv-LV" sz="1000" dirty="0" smtClean="0">
                <a:latin typeface="Calibri" panose="020F0502020204030204" pitchFamily="34" charset="0"/>
              </a:rPr>
              <a:t>(c) SKDS</a:t>
            </a:r>
            <a:endParaRPr lang="lv-LV" sz="1000" dirty="0">
              <a:latin typeface="Calibri" panose="020F0502020204030204" pitchFamily="34" charset="0"/>
            </a:endParaRPr>
          </a:p>
        </p:txBody>
      </p:sp>
    </p:spTree>
    <p:extLst>
      <p:ext uri="{BB962C8B-B14F-4D97-AF65-F5344CB8AC3E}">
        <p14:creationId xmlns:p14="http://schemas.microsoft.com/office/powerpoint/2010/main" val="1909115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Daži fakti par valsts pārvaldi</a:t>
            </a:r>
            <a:endParaRPr lang="lv-LV" dirty="0">
              <a:latin typeface="Calibri" panose="020F0502020204030204" pitchFamily="34" charset="0"/>
            </a:endParaRPr>
          </a:p>
        </p:txBody>
      </p:sp>
      <p:sp>
        <p:nvSpPr>
          <p:cNvPr id="3" name="Text Placeholder 2"/>
          <p:cNvSpPr>
            <a:spLocks noGrp="1"/>
          </p:cNvSpPr>
          <p:nvPr>
            <p:ph type="body" idx="1"/>
          </p:nvPr>
        </p:nvSpPr>
        <p:spPr>
          <a:xfrm>
            <a:off x="2286000" y="4495799"/>
            <a:ext cx="5638800" cy="1674341"/>
          </a:xfrm>
        </p:spPr>
        <p:txBody>
          <a:bodyPr>
            <a:normAutofit/>
          </a:bodyPr>
          <a:lstStyle/>
          <a:p>
            <a:pPr algn="just"/>
            <a:r>
              <a:rPr lang="lv-LV" dirty="0" smtClean="0">
                <a:latin typeface="Calibri" panose="020F0502020204030204" pitchFamily="34" charset="0"/>
              </a:rPr>
              <a:t>Turpmākajos slaidos ir sniegta informācija par būtiskākajiem tiešo valsts pārvaldi raksturojošajiem rādītājiem. Tie nav nedz kritiski slikti, nedz satriecoši labi. Viduvēji... </a:t>
            </a:r>
          </a:p>
          <a:p>
            <a:pPr algn="just"/>
            <a:r>
              <a:rPr lang="lv-LV" dirty="0" smtClean="0">
                <a:latin typeface="Calibri" panose="020F0502020204030204" pitchFamily="34" charset="0"/>
              </a:rPr>
              <a:t>Valsts pārvaldes reforma nav nepieciešama tādēļ, lai novērstu nefunkcionējošas sistēmas radītas problēmas. Tā nepieciešama, lai nodrošinātu sabiedrībai maksimāli labāko valsts pārvaldes pakalpojumu, par viņu samaksātajiem nodokļiem.</a:t>
            </a:r>
            <a:endParaRPr lang="lv-LV" dirty="0">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6369" y="593406"/>
            <a:ext cx="2998572" cy="2530794"/>
          </a:xfrm>
          <a:prstGeom prst="rect">
            <a:avLst/>
          </a:prstGeom>
        </p:spPr>
      </p:pic>
      <p:sp>
        <p:nvSpPr>
          <p:cNvPr id="5" name="Rectangle 4"/>
          <p:cNvSpPr/>
          <p:nvPr/>
        </p:nvSpPr>
        <p:spPr>
          <a:xfrm>
            <a:off x="4935737" y="3165302"/>
            <a:ext cx="1539204" cy="246221"/>
          </a:xfrm>
          <a:prstGeom prst="rect">
            <a:avLst/>
          </a:prstGeom>
        </p:spPr>
        <p:txBody>
          <a:bodyPr wrap="none">
            <a:spAutoFit/>
          </a:bodyPr>
          <a:lstStyle/>
          <a:p>
            <a:r>
              <a:rPr lang="lv-LV" sz="1000" dirty="0" smtClean="0">
                <a:solidFill>
                  <a:schemeClr val="bg1"/>
                </a:solidFill>
                <a:latin typeface="Calibri" panose="020F0502020204030204" pitchFamily="34" charset="0"/>
              </a:rPr>
              <a:t>(c) http</a:t>
            </a:r>
            <a:r>
              <a:rPr lang="lv-LV" sz="1000" dirty="0">
                <a:solidFill>
                  <a:schemeClr val="bg1"/>
                </a:solidFill>
                <a:latin typeface="Calibri" panose="020F0502020204030204" pitchFamily="34" charset="0"/>
              </a:rPr>
              <a:t>://www.alausa.org</a:t>
            </a:r>
          </a:p>
        </p:txBody>
      </p:sp>
    </p:spTree>
    <p:extLst>
      <p:ext uri="{BB962C8B-B14F-4D97-AF65-F5344CB8AC3E}">
        <p14:creationId xmlns:p14="http://schemas.microsoft.com/office/powerpoint/2010/main" val="289041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Nodarbināto skaits valsts pārvaldē</a:t>
            </a:r>
            <a:endParaRPr lang="lv-LV" dirty="0">
              <a:latin typeface="Calibri" panose="020F0502020204030204" pitchFamily="34" charset="0"/>
            </a:endParaRPr>
          </a:p>
        </p:txBody>
      </p:sp>
      <p:sp>
        <p:nvSpPr>
          <p:cNvPr id="5" name="Text Placeholder 4"/>
          <p:cNvSpPr>
            <a:spLocks noGrp="1"/>
          </p:cNvSpPr>
          <p:nvPr>
            <p:ph type="body" idx="1"/>
          </p:nvPr>
        </p:nvSpPr>
        <p:spPr>
          <a:xfrm>
            <a:off x="748007" y="2070847"/>
            <a:ext cx="3657600" cy="322729"/>
          </a:xfrm>
        </p:spPr>
        <p:txBody>
          <a:bodyPr/>
          <a:lstStyle/>
          <a:p>
            <a:r>
              <a:rPr lang="lv-LV" dirty="0" smtClean="0">
                <a:latin typeface="Calibri" panose="020F0502020204030204" pitchFamily="34" charset="0"/>
              </a:rPr>
              <a:t>“Uzblīdusī” valsts pārvalde?</a:t>
            </a:r>
            <a:endParaRPr lang="lv-LV" dirty="0">
              <a:latin typeface="Calibri" panose="020F0502020204030204" pitchFamily="34" charset="0"/>
            </a:endParaRPr>
          </a:p>
        </p:txBody>
      </p:sp>
      <p:sp>
        <p:nvSpPr>
          <p:cNvPr id="6" name="Text Placeholder 5"/>
          <p:cNvSpPr>
            <a:spLocks noGrp="1"/>
          </p:cNvSpPr>
          <p:nvPr>
            <p:ph type="body" sz="quarter" idx="3"/>
          </p:nvPr>
        </p:nvSpPr>
        <p:spPr>
          <a:xfrm>
            <a:off x="5133045" y="2078842"/>
            <a:ext cx="3657600" cy="322729"/>
          </a:xfrm>
        </p:spPr>
        <p:txBody>
          <a:bodyPr/>
          <a:lstStyle/>
          <a:p>
            <a:r>
              <a:rPr lang="lv-LV" dirty="0" smtClean="0">
                <a:latin typeface="Calibri" panose="020F0502020204030204" pitchFamily="34" charset="0"/>
              </a:rPr>
              <a:t>Ko mēs gribam atlaist?</a:t>
            </a:r>
            <a:endParaRPr lang="lv-LV" dirty="0">
              <a:latin typeface="Calibri" panose="020F0502020204030204" pitchFamily="34" charset="0"/>
            </a:endParaRPr>
          </a:p>
        </p:txBody>
      </p:sp>
      <p:pic>
        <p:nvPicPr>
          <p:cNvPr id="8" name="Content Placeholder 6"/>
          <p:cNvPicPr>
            <a:picLocks noGrp="1" noChangeAspect="1"/>
          </p:cNvPicPr>
          <p:nvPr>
            <p:ph sz="quarter" idx="4"/>
          </p:nvPr>
        </p:nvPicPr>
        <p:blipFill>
          <a:blip r:embed="rId2" cstate="email">
            <a:extLst>
              <a:ext uri="{28A0092B-C50C-407E-A947-70E740481C1C}">
                <a14:useLocalDpi xmlns:a14="http://schemas.microsoft.com/office/drawing/2010/main" val="0"/>
              </a:ext>
            </a:extLst>
          </a:blip>
          <a:srcRect/>
          <a:stretch>
            <a:fillRect/>
          </a:stretch>
        </p:blipFill>
        <p:spPr>
          <a:xfrm>
            <a:off x="5612256" y="2447924"/>
            <a:ext cx="2699177" cy="4309093"/>
          </a:xfrm>
        </p:spPr>
      </p:pic>
      <p:pic>
        <p:nvPicPr>
          <p:cNvPr id="10" name="Content Placeholder 7"/>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86199" y="2631901"/>
            <a:ext cx="4781217" cy="4006870"/>
          </a:xfrm>
        </p:spPr>
      </p:pic>
    </p:spTree>
    <p:extLst>
      <p:ext uri="{BB962C8B-B14F-4D97-AF65-F5344CB8AC3E}">
        <p14:creationId xmlns:p14="http://schemas.microsoft.com/office/powerpoint/2010/main" val="42191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latin typeface="Calibri" panose="020F0502020204030204" pitchFamily="34" charset="0"/>
              </a:rPr>
              <a:t>Nodarbināto skaits valsts </a:t>
            </a:r>
            <a:r>
              <a:rPr lang="lv-LV" dirty="0" smtClean="0">
                <a:latin typeface="Calibri" panose="020F0502020204030204" pitchFamily="34" charset="0"/>
              </a:rPr>
              <a:t>pārvaldē </a:t>
            </a:r>
            <a:r>
              <a:rPr lang="lv-LV" baseline="-25000" dirty="0" smtClean="0">
                <a:latin typeface="Calibri" panose="020F0502020204030204" pitchFamily="34" charset="0"/>
              </a:rPr>
              <a:t>2</a:t>
            </a:r>
            <a:endParaRPr lang="lv-LV" baseline="-25000" dirty="0"/>
          </a:p>
        </p:txBody>
      </p:sp>
      <p:graphicFrame>
        <p:nvGraphicFramePr>
          <p:cNvPr id="3" name="Chart 2"/>
          <p:cNvGraphicFramePr>
            <a:graphicFrameLocks noGrp="1"/>
          </p:cNvGraphicFramePr>
          <p:nvPr>
            <p:extLst>
              <p:ext uri="{D42A27DB-BD31-4B8C-83A1-F6EECF244321}">
                <p14:modId xmlns:p14="http://schemas.microsoft.com/office/powerpoint/2010/main" val="1061778732"/>
              </p:ext>
            </p:extLst>
          </p:nvPr>
        </p:nvGraphicFramePr>
        <p:xfrm>
          <a:off x="498473" y="1858787"/>
          <a:ext cx="7556313" cy="471500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076303" y="6564643"/>
            <a:ext cx="823783" cy="246221"/>
          </a:xfrm>
          <a:prstGeom prst="rect">
            <a:avLst/>
          </a:prstGeom>
          <a:noFill/>
        </p:spPr>
        <p:txBody>
          <a:bodyPr wrap="square" rtlCol="0">
            <a:spAutoFit/>
          </a:bodyPr>
          <a:lstStyle/>
          <a:p>
            <a:r>
              <a:rPr lang="lv-LV" sz="1000" dirty="0" smtClean="0">
                <a:latin typeface="Calibri" panose="020F0502020204030204" pitchFamily="34" charset="0"/>
              </a:rPr>
              <a:t>(c) Eurostat</a:t>
            </a:r>
            <a:endParaRPr lang="lv-LV" sz="1000" dirty="0">
              <a:latin typeface="Calibri" panose="020F0502020204030204" pitchFamily="34" charset="0"/>
            </a:endParaRPr>
          </a:p>
        </p:txBody>
      </p:sp>
    </p:spTree>
    <p:extLst>
      <p:ext uri="{BB962C8B-B14F-4D97-AF65-F5344CB8AC3E}">
        <p14:creationId xmlns:p14="http://schemas.microsoft.com/office/powerpoint/2010/main" val="377752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Atlīdzība</a:t>
            </a:r>
            <a:endParaRPr lang="lv-LV" dirty="0">
              <a:latin typeface="Calibri" panose="020F0502020204030204" pitchFamily="34" charset="0"/>
            </a:endParaRPr>
          </a:p>
        </p:txBody>
      </p:sp>
      <p:pic>
        <p:nvPicPr>
          <p:cNvPr id="5"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7815" y="1672982"/>
            <a:ext cx="7327471" cy="4788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2"/>
          <p:cNvSpPr txBox="1">
            <a:spLocks/>
          </p:cNvSpPr>
          <p:nvPr/>
        </p:nvSpPr>
        <p:spPr>
          <a:xfrm>
            <a:off x="6431819" y="6461480"/>
            <a:ext cx="1163467" cy="268834"/>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600" kern="1200" baseline="0">
                <a:solidFill>
                  <a:schemeClr val="tx1">
                    <a:lumMod val="65000"/>
                    <a:lumOff val="35000"/>
                  </a:schemeClr>
                </a:solidFill>
                <a:latin typeface="+mn-lt"/>
                <a:ea typeface="+mn-ea"/>
                <a:cs typeface="+mn-cs"/>
              </a:defRPr>
            </a:lvl9pPr>
          </a:lstStyle>
          <a:p>
            <a:pPr marL="0" indent="0">
              <a:buNone/>
            </a:pPr>
            <a:r>
              <a:rPr lang="lv-LV" sz="1000" dirty="0" smtClean="0">
                <a:solidFill>
                  <a:schemeClr val="tx1"/>
                </a:solidFill>
                <a:latin typeface="Calibri" panose="020F0502020204030204" pitchFamily="34" charset="0"/>
                <a:cs typeface="Arial" panose="020B0604020202020204" pitchFamily="34" charset="0"/>
              </a:rPr>
              <a:t>(c) SIA Fontes</a:t>
            </a:r>
            <a:endParaRPr lang="lv-LV" sz="1000" b="1"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063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latin typeface="Calibri" panose="020F0502020204030204" pitchFamily="34" charset="0"/>
              </a:rPr>
              <a:t>Atlīdzība </a:t>
            </a:r>
            <a:r>
              <a:rPr lang="lv-LV" baseline="-25000" dirty="0" smtClean="0">
                <a:latin typeface="Calibri" panose="020F0502020204030204" pitchFamily="34" charset="0"/>
              </a:rPr>
              <a:t>2</a:t>
            </a:r>
            <a:endParaRPr lang="lv-LV" baseline="-25000" dirty="0">
              <a:latin typeface="Calibri" panose="020F0502020204030204" pitchFamily="34" charset="0"/>
            </a:endParaRPr>
          </a:p>
        </p:txBody>
      </p:sp>
      <p:graphicFrame>
        <p:nvGraphicFramePr>
          <p:cNvPr id="3" name="Content Placeholder 3"/>
          <p:cNvGraphicFramePr>
            <a:graphicFrameLocks/>
          </p:cNvGraphicFramePr>
          <p:nvPr>
            <p:extLst>
              <p:ext uri="{D42A27DB-BD31-4B8C-83A1-F6EECF244321}">
                <p14:modId xmlns:p14="http://schemas.microsoft.com/office/powerpoint/2010/main" val="3428336055"/>
              </p:ext>
            </p:extLst>
          </p:nvPr>
        </p:nvGraphicFramePr>
        <p:xfrm>
          <a:off x="335102" y="1600200"/>
          <a:ext cx="7719685" cy="4648200"/>
        </p:xfrm>
        <a:graphic>
          <a:graphicData uri="http://schemas.openxmlformats.org/presentationml/2006/ole">
            <mc:AlternateContent xmlns:mc="http://schemas.openxmlformats.org/markup-compatibility/2006">
              <mc:Choice xmlns:v="urn:schemas-microsoft-com:vml" Requires="v">
                <p:oleObj spid="_x0000_s1057" r:id="rId3" imgW="8692177" imgH="5260413" progId="Excel.Sheet.8">
                  <p:embed/>
                </p:oleObj>
              </mc:Choice>
              <mc:Fallback>
                <p:oleObj r:id="rId3" imgW="8692177" imgH="5260413"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02" y="1600200"/>
                        <a:ext cx="7719685" cy="4648200"/>
                      </a:xfrm>
                      <a:prstGeom prst="rect">
                        <a:avLst/>
                      </a:prstGeom>
                      <a:noFill/>
                      <a:ln>
                        <a:noFill/>
                      </a:ln>
                    </p:spPr>
                  </p:pic>
                </p:oleObj>
              </mc:Fallback>
            </mc:AlternateContent>
          </a:graphicData>
        </a:graphic>
      </p:graphicFrame>
      <p:sp>
        <p:nvSpPr>
          <p:cNvPr id="4" name="TextBox 3"/>
          <p:cNvSpPr txBox="1"/>
          <p:nvPr/>
        </p:nvSpPr>
        <p:spPr>
          <a:xfrm>
            <a:off x="6722076" y="6343135"/>
            <a:ext cx="1449859" cy="246221"/>
          </a:xfrm>
          <a:prstGeom prst="rect">
            <a:avLst/>
          </a:prstGeom>
          <a:noFill/>
        </p:spPr>
        <p:txBody>
          <a:bodyPr wrap="square" rtlCol="0">
            <a:spAutoFit/>
          </a:bodyPr>
          <a:lstStyle/>
          <a:p>
            <a:r>
              <a:rPr lang="lv-LV" sz="1000" dirty="0" smtClean="0">
                <a:latin typeface="Calibri" panose="020F0502020204030204" pitchFamily="34" charset="0"/>
              </a:rPr>
              <a:t>(c) Finanšu ministrija</a:t>
            </a:r>
            <a:endParaRPr lang="lv-LV" sz="1000" dirty="0">
              <a:latin typeface="Calibri" panose="020F0502020204030204" pitchFamily="34" charset="0"/>
            </a:endParaRPr>
          </a:p>
        </p:txBody>
      </p:sp>
    </p:spTree>
    <p:extLst>
      <p:ext uri="{BB962C8B-B14F-4D97-AF65-F5344CB8AC3E}">
        <p14:creationId xmlns:p14="http://schemas.microsoft.com/office/powerpoint/2010/main" val="296677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99" y="1108138"/>
            <a:ext cx="6181611" cy="1162050"/>
          </a:xfrm>
        </p:spPr>
        <p:txBody>
          <a:bodyPr>
            <a:normAutofit/>
          </a:bodyPr>
          <a:lstStyle/>
          <a:p>
            <a:pPr algn="ctr"/>
            <a:r>
              <a:rPr lang="lv-LV" sz="2800" dirty="0" smtClean="0">
                <a:latin typeface="Calibri"/>
                <a:cs typeface="Calibri"/>
              </a:rPr>
              <a:t>Cilvēki </a:t>
            </a:r>
            <a:r>
              <a:rPr lang="lv-LV" sz="2800" baseline="-25000" dirty="0" smtClean="0">
                <a:latin typeface="Calibri"/>
                <a:cs typeface="Calibri"/>
              </a:rPr>
              <a:t>(Štati + algas) </a:t>
            </a:r>
            <a:r>
              <a:rPr lang="lv-LV" sz="2800" dirty="0" smtClean="0">
                <a:latin typeface="Calibri"/>
                <a:cs typeface="Calibri"/>
              </a:rPr>
              <a:t>+ Procesi = Rezultāti</a:t>
            </a:r>
            <a:endParaRPr lang="lv-LV" sz="2800" baseline="-25000" dirty="0">
              <a:latin typeface="Calibri"/>
              <a:cs typeface="Calibri"/>
            </a:endParaRPr>
          </a:p>
        </p:txBody>
      </p:sp>
      <p:sp>
        <p:nvSpPr>
          <p:cNvPr id="4" name="Text Placeholder 3"/>
          <p:cNvSpPr>
            <a:spLocks noGrp="1"/>
          </p:cNvSpPr>
          <p:nvPr>
            <p:ph type="body" sz="half" idx="2"/>
          </p:nvPr>
        </p:nvSpPr>
        <p:spPr>
          <a:xfrm>
            <a:off x="382599" y="2374940"/>
            <a:ext cx="6179566" cy="4039292"/>
          </a:xfrm>
        </p:spPr>
        <p:txBody>
          <a:bodyPr>
            <a:normAutofit/>
          </a:bodyPr>
          <a:lstStyle/>
          <a:p>
            <a:endParaRPr lang="en-US" sz="1600" b="1" dirty="0" smtClean="0"/>
          </a:p>
          <a:p>
            <a:pPr algn="just"/>
            <a:r>
              <a:rPr lang="en-US" sz="1600" b="1" dirty="0" smtClean="0">
                <a:latin typeface="Calibri"/>
                <a:cs typeface="Calibri"/>
              </a:rPr>
              <a:t>Eiropas </a:t>
            </a:r>
            <a:r>
              <a:rPr lang="en-US" sz="1600" b="1" dirty="0" err="1" smtClean="0">
                <a:latin typeface="Calibri"/>
                <a:cs typeface="Calibri"/>
              </a:rPr>
              <a:t>Komisija</a:t>
            </a:r>
            <a:r>
              <a:rPr lang="en-US" sz="1600" b="1" dirty="0" smtClean="0">
                <a:latin typeface="Calibri"/>
                <a:cs typeface="Calibri"/>
              </a:rPr>
              <a:t>: “</a:t>
            </a:r>
            <a:r>
              <a:rPr lang="en-US" sz="1600" b="1" dirty="0" err="1" smtClean="0">
                <a:latin typeface="Calibri"/>
                <a:cs typeface="Calibri"/>
              </a:rPr>
              <a:t>Valsts</a:t>
            </a:r>
            <a:r>
              <a:rPr lang="en-US" sz="1600" b="1" dirty="0" smtClean="0">
                <a:latin typeface="Calibri"/>
                <a:cs typeface="Calibri"/>
              </a:rPr>
              <a:t> </a:t>
            </a:r>
            <a:r>
              <a:rPr lang="en-US" sz="1600" b="1" dirty="0" err="1" smtClean="0">
                <a:latin typeface="Calibri"/>
                <a:cs typeface="Calibri"/>
              </a:rPr>
              <a:t>pārvaldes</a:t>
            </a:r>
            <a:r>
              <a:rPr lang="en-US" sz="1600" b="1" dirty="0" smtClean="0">
                <a:latin typeface="Calibri"/>
                <a:cs typeface="Calibri"/>
              </a:rPr>
              <a:t> </a:t>
            </a:r>
            <a:r>
              <a:rPr lang="en-US" sz="1600" b="1" dirty="0" err="1" smtClean="0">
                <a:latin typeface="Calibri"/>
                <a:cs typeface="Calibri"/>
              </a:rPr>
              <a:t>kvalitāte</a:t>
            </a:r>
            <a:r>
              <a:rPr lang="en-US" sz="1600" b="1" dirty="0" smtClean="0">
                <a:latin typeface="Calibri"/>
                <a:cs typeface="Calibri"/>
              </a:rPr>
              <a:t> </a:t>
            </a:r>
            <a:r>
              <a:rPr lang="en-US" sz="1600" b="1" dirty="0" err="1" smtClean="0">
                <a:latin typeface="Calibri"/>
                <a:cs typeface="Calibri"/>
              </a:rPr>
              <a:t>ir</a:t>
            </a:r>
            <a:r>
              <a:rPr lang="en-US" sz="1600" b="1" dirty="0" smtClean="0">
                <a:latin typeface="Calibri"/>
                <a:cs typeface="Calibri"/>
              </a:rPr>
              <a:t> </a:t>
            </a:r>
            <a:r>
              <a:rPr lang="en-US" sz="1600" b="1" dirty="0" err="1" smtClean="0">
                <a:latin typeface="Calibri"/>
                <a:cs typeface="Calibri"/>
              </a:rPr>
              <a:t>svarīga</a:t>
            </a:r>
            <a:r>
              <a:rPr lang="en-US" sz="1600" b="1" dirty="0" smtClean="0">
                <a:latin typeface="Calibri"/>
                <a:cs typeface="Calibri"/>
              </a:rPr>
              <a:t> </a:t>
            </a:r>
            <a:r>
              <a:rPr lang="en-US" sz="1600" b="1" dirty="0" err="1" smtClean="0">
                <a:latin typeface="Calibri"/>
                <a:cs typeface="Calibri"/>
              </a:rPr>
              <a:t>Eiropas</a:t>
            </a:r>
            <a:r>
              <a:rPr lang="en-US" sz="1600" b="1" dirty="0" smtClean="0">
                <a:latin typeface="Calibri"/>
                <a:cs typeface="Calibri"/>
              </a:rPr>
              <a:t> </a:t>
            </a:r>
            <a:r>
              <a:rPr lang="en-US" sz="1600" b="1" dirty="0" err="1" smtClean="0">
                <a:latin typeface="Calibri"/>
                <a:cs typeface="Calibri"/>
              </a:rPr>
              <a:t>konkurētspējai</a:t>
            </a:r>
            <a:r>
              <a:rPr lang="en-US" sz="1600" b="1" dirty="0" smtClean="0">
                <a:latin typeface="Calibri"/>
                <a:cs typeface="Calibri"/>
              </a:rPr>
              <a:t>. </a:t>
            </a:r>
            <a:r>
              <a:rPr lang="en-US" sz="1600" b="1" dirty="0" err="1" smtClean="0">
                <a:latin typeface="Calibri"/>
                <a:cs typeface="Calibri"/>
              </a:rPr>
              <a:t>Moderna</a:t>
            </a:r>
            <a:r>
              <a:rPr lang="en-US" sz="1600" b="1" dirty="0" smtClean="0">
                <a:latin typeface="Calibri"/>
                <a:cs typeface="Calibri"/>
              </a:rPr>
              <a:t>, </a:t>
            </a:r>
            <a:r>
              <a:rPr lang="en-US" sz="1600" b="1" dirty="0" err="1" smtClean="0">
                <a:latin typeface="Calibri"/>
                <a:cs typeface="Calibri"/>
              </a:rPr>
              <a:t>inovatīva</a:t>
            </a:r>
            <a:r>
              <a:rPr lang="en-US" sz="1600" b="1" dirty="0" smtClean="0">
                <a:latin typeface="Calibri"/>
                <a:cs typeface="Calibri"/>
              </a:rPr>
              <a:t> un </a:t>
            </a:r>
            <a:r>
              <a:rPr lang="en-US" sz="1600" b="1" dirty="0" err="1" smtClean="0">
                <a:latin typeface="Calibri"/>
                <a:cs typeface="Calibri"/>
              </a:rPr>
              <a:t>efektīva</a:t>
            </a:r>
            <a:r>
              <a:rPr lang="en-US" sz="1600" b="1" dirty="0" smtClean="0">
                <a:latin typeface="Calibri"/>
                <a:cs typeface="Calibri"/>
              </a:rPr>
              <a:t> </a:t>
            </a:r>
            <a:r>
              <a:rPr lang="en-US" sz="1600" b="1" dirty="0" err="1" smtClean="0">
                <a:latin typeface="Calibri"/>
                <a:cs typeface="Calibri"/>
              </a:rPr>
              <a:t>valsts</a:t>
            </a:r>
            <a:r>
              <a:rPr lang="en-US" sz="1600" b="1" dirty="0" smtClean="0">
                <a:latin typeface="Calibri"/>
                <a:cs typeface="Calibri"/>
              </a:rPr>
              <a:t> </a:t>
            </a:r>
            <a:r>
              <a:rPr lang="en-US" sz="1600" b="1" dirty="0" err="1" smtClean="0">
                <a:latin typeface="Calibri"/>
                <a:cs typeface="Calibri"/>
              </a:rPr>
              <a:t>pārvalde</a:t>
            </a:r>
            <a:r>
              <a:rPr lang="en-US" sz="1600" b="1" dirty="0" smtClean="0">
                <a:latin typeface="Calibri"/>
                <a:cs typeface="Calibri"/>
              </a:rPr>
              <a:t> </a:t>
            </a:r>
            <a:r>
              <a:rPr lang="en-US" sz="1600" b="1" dirty="0" err="1" smtClean="0">
                <a:latin typeface="Calibri"/>
                <a:cs typeface="Calibri"/>
              </a:rPr>
              <a:t>ir</a:t>
            </a:r>
            <a:r>
              <a:rPr lang="en-US" sz="1600" b="1" dirty="0" smtClean="0">
                <a:latin typeface="Calibri"/>
                <a:cs typeface="Calibri"/>
              </a:rPr>
              <a:t> </a:t>
            </a:r>
            <a:r>
              <a:rPr lang="en-US" sz="1600" b="1" dirty="0" err="1" smtClean="0">
                <a:latin typeface="Calibri"/>
                <a:cs typeface="Calibri"/>
              </a:rPr>
              <a:t>nepieciešama</a:t>
            </a:r>
            <a:r>
              <a:rPr lang="lv-LV" sz="1600" b="1" dirty="0" smtClean="0">
                <a:latin typeface="Calibri"/>
                <a:cs typeface="Calibri"/>
              </a:rPr>
              <a:t>, </a:t>
            </a:r>
            <a:r>
              <a:rPr lang="en-US" sz="1600" b="1" dirty="0" err="1" smtClean="0">
                <a:latin typeface="Calibri"/>
                <a:cs typeface="Calibri"/>
              </a:rPr>
              <a:t>lai</a:t>
            </a:r>
            <a:r>
              <a:rPr lang="en-US" sz="1600" b="1" dirty="0" smtClean="0">
                <a:latin typeface="Calibri"/>
                <a:cs typeface="Calibri"/>
              </a:rPr>
              <a:t> </a:t>
            </a:r>
            <a:r>
              <a:rPr lang="en-US" sz="1600" b="1" dirty="0" err="1" smtClean="0">
                <a:latin typeface="Calibri"/>
                <a:cs typeface="Calibri"/>
              </a:rPr>
              <a:t>nodrošinātu</a:t>
            </a:r>
            <a:r>
              <a:rPr lang="en-US" sz="1600" b="1" dirty="0" smtClean="0">
                <a:latin typeface="Calibri"/>
                <a:cs typeface="Calibri"/>
              </a:rPr>
              <a:t> Eiropas </a:t>
            </a:r>
            <a:r>
              <a:rPr lang="en-US" sz="1600" b="1" dirty="0" err="1" smtClean="0">
                <a:latin typeface="Calibri"/>
                <a:cs typeface="Calibri"/>
              </a:rPr>
              <a:t>atveseļošanos</a:t>
            </a:r>
            <a:r>
              <a:rPr lang="en-US" sz="1600" b="1" dirty="0" smtClean="0">
                <a:latin typeface="Calibri"/>
                <a:cs typeface="Calibri"/>
              </a:rPr>
              <a:t> un </a:t>
            </a:r>
            <a:r>
              <a:rPr lang="en-US" sz="1600" b="1" dirty="0" err="1" smtClean="0">
                <a:latin typeface="Calibri"/>
                <a:cs typeface="Calibri"/>
              </a:rPr>
              <a:t>izaugsmes</a:t>
            </a:r>
            <a:r>
              <a:rPr lang="en-US" sz="1600" b="1" dirty="0" smtClean="0">
                <a:latin typeface="Calibri"/>
                <a:cs typeface="Calibri"/>
              </a:rPr>
              <a:t> </a:t>
            </a:r>
            <a:r>
              <a:rPr lang="en-US" sz="1600" b="1" dirty="0" err="1" smtClean="0">
                <a:latin typeface="Calibri"/>
                <a:cs typeface="Calibri"/>
              </a:rPr>
              <a:t>potenciāla</a:t>
            </a:r>
            <a:r>
              <a:rPr lang="en-US" sz="1600" b="1" dirty="0" smtClean="0">
                <a:latin typeface="Calibri"/>
                <a:cs typeface="Calibri"/>
              </a:rPr>
              <a:t> </a:t>
            </a:r>
            <a:r>
              <a:rPr lang="en-US" sz="1600" b="1" dirty="0" err="1" smtClean="0">
                <a:latin typeface="Calibri"/>
                <a:cs typeface="Calibri"/>
              </a:rPr>
              <a:t>atvēršanu</a:t>
            </a:r>
            <a:r>
              <a:rPr lang="en-US" sz="1600" b="1" dirty="0" smtClean="0">
                <a:latin typeface="Calibri"/>
                <a:cs typeface="Calibri"/>
              </a:rPr>
              <a:t>.”</a:t>
            </a:r>
          </a:p>
          <a:p>
            <a:pPr algn="r"/>
            <a:r>
              <a:rPr lang="en-US" sz="1200" b="1" dirty="0" smtClean="0">
                <a:solidFill>
                  <a:schemeClr val="accent2">
                    <a:lumMod val="50000"/>
                    <a:lumOff val="50000"/>
                  </a:schemeClr>
                </a:solidFill>
                <a:latin typeface="Calibri"/>
                <a:cs typeface="Calibri"/>
                <a:hlinkClick r:id="rId2"/>
              </a:rPr>
              <a:t>(https</a:t>
            </a:r>
            <a:r>
              <a:rPr lang="en-US" sz="1200" b="1" dirty="0">
                <a:solidFill>
                  <a:schemeClr val="accent2">
                    <a:lumMod val="50000"/>
                    <a:lumOff val="50000"/>
                  </a:schemeClr>
                </a:solidFill>
                <a:latin typeface="Calibri"/>
                <a:cs typeface="Calibri"/>
                <a:hlinkClick r:id="rId2"/>
              </a:rPr>
              <a:t>://ec.europa.eu/growth/industry/competitiveness/public-</a:t>
            </a:r>
            <a:r>
              <a:rPr lang="en-US" sz="1200" b="1" dirty="0" smtClean="0">
                <a:solidFill>
                  <a:schemeClr val="accent2">
                    <a:lumMod val="50000"/>
                    <a:lumOff val="50000"/>
                  </a:schemeClr>
                </a:solidFill>
                <a:latin typeface="Calibri"/>
                <a:cs typeface="Calibri"/>
                <a:hlinkClick r:id="rId2"/>
              </a:rPr>
              <a:t>administration_lv</a:t>
            </a:r>
            <a:r>
              <a:rPr lang="en-US" sz="1200" b="1" dirty="0" smtClean="0">
                <a:solidFill>
                  <a:schemeClr val="accent2">
                    <a:lumMod val="50000"/>
                    <a:lumOff val="50000"/>
                  </a:schemeClr>
                </a:solidFill>
                <a:latin typeface="Calibri"/>
                <a:cs typeface="Calibri"/>
              </a:rPr>
              <a:t>)</a:t>
            </a:r>
          </a:p>
          <a:p>
            <a:pPr algn="just"/>
            <a:endParaRPr lang="en-US" sz="1600" b="1" dirty="0">
              <a:latin typeface="Calibri"/>
              <a:cs typeface="Calibri"/>
            </a:endParaRPr>
          </a:p>
          <a:p>
            <a:pPr algn="just"/>
            <a:r>
              <a:rPr lang="en-US" sz="1600" b="1" dirty="0" err="1" smtClean="0">
                <a:latin typeface="Calibri"/>
                <a:cs typeface="Calibri"/>
              </a:rPr>
              <a:t>Šo</a:t>
            </a:r>
            <a:r>
              <a:rPr lang="en-US" sz="1600" b="1" dirty="0" smtClean="0">
                <a:latin typeface="Calibri"/>
                <a:cs typeface="Calibri"/>
              </a:rPr>
              <a:t> </a:t>
            </a:r>
            <a:r>
              <a:rPr lang="en-US" sz="1600" b="1" dirty="0" err="1" smtClean="0">
                <a:latin typeface="Calibri"/>
                <a:cs typeface="Calibri"/>
              </a:rPr>
              <a:t>pašu</a:t>
            </a:r>
            <a:r>
              <a:rPr lang="en-US" sz="1600" b="1" dirty="0" smtClean="0">
                <a:latin typeface="Calibri"/>
                <a:cs typeface="Calibri"/>
              </a:rPr>
              <a:t> </a:t>
            </a:r>
            <a:r>
              <a:rPr lang="en-US" sz="1600" b="1" dirty="0" err="1" smtClean="0">
                <a:latin typeface="Calibri"/>
                <a:cs typeface="Calibri"/>
              </a:rPr>
              <a:t>var</a:t>
            </a:r>
            <a:r>
              <a:rPr lang="en-US" sz="1600" b="1" dirty="0" smtClean="0">
                <a:latin typeface="Calibri"/>
                <a:cs typeface="Calibri"/>
              </a:rPr>
              <a:t> </a:t>
            </a:r>
            <a:r>
              <a:rPr lang="en-US" sz="1600" b="1" dirty="0" err="1" smtClean="0">
                <a:latin typeface="Calibri"/>
                <a:cs typeface="Calibri"/>
              </a:rPr>
              <a:t>attiecināt</a:t>
            </a:r>
            <a:r>
              <a:rPr lang="en-US" sz="1600" b="1" dirty="0" smtClean="0">
                <a:latin typeface="Calibri"/>
                <a:cs typeface="Calibri"/>
              </a:rPr>
              <a:t> </a:t>
            </a:r>
            <a:r>
              <a:rPr lang="en-US" sz="1600" b="1" dirty="0" err="1" smtClean="0">
                <a:latin typeface="Calibri"/>
                <a:cs typeface="Calibri"/>
              </a:rPr>
              <a:t>arī</a:t>
            </a:r>
            <a:r>
              <a:rPr lang="en-US" sz="1600" b="1" dirty="0" smtClean="0">
                <a:latin typeface="Calibri"/>
                <a:cs typeface="Calibri"/>
              </a:rPr>
              <a:t> </a:t>
            </a:r>
            <a:r>
              <a:rPr lang="en-US" sz="1600" b="1" dirty="0" err="1" smtClean="0">
                <a:latin typeface="Calibri"/>
                <a:cs typeface="Calibri"/>
              </a:rPr>
              <a:t>uz</a:t>
            </a:r>
            <a:r>
              <a:rPr lang="en-US" sz="1600" b="1" dirty="0" smtClean="0">
                <a:latin typeface="Calibri"/>
                <a:cs typeface="Calibri"/>
              </a:rPr>
              <a:t> </a:t>
            </a:r>
            <a:r>
              <a:rPr lang="en-US" sz="1600" b="1" dirty="0" err="1" smtClean="0">
                <a:latin typeface="Calibri"/>
                <a:cs typeface="Calibri"/>
              </a:rPr>
              <a:t>Latviju</a:t>
            </a:r>
            <a:r>
              <a:rPr lang="en-US" sz="1600" b="1" dirty="0" smtClean="0">
                <a:latin typeface="Calibri"/>
                <a:cs typeface="Calibri"/>
              </a:rPr>
              <a:t>. </a:t>
            </a:r>
            <a:r>
              <a:rPr lang="en-US" sz="1600" b="1" dirty="0" err="1" smtClean="0">
                <a:latin typeface="Calibri"/>
                <a:cs typeface="Calibri"/>
              </a:rPr>
              <a:t>Tā</a:t>
            </a:r>
            <a:r>
              <a:rPr lang="en-US" sz="1600" b="1" dirty="0" smtClean="0">
                <a:latin typeface="Calibri"/>
                <a:cs typeface="Calibri"/>
              </a:rPr>
              <a:t> </a:t>
            </a:r>
            <a:r>
              <a:rPr lang="en-US" sz="1600" b="1" dirty="0" err="1" smtClean="0">
                <a:latin typeface="Calibri"/>
                <a:cs typeface="Calibri"/>
              </a:rPr>
              <a:t>vietā</a:t>
            </a:r>
            <a:r>
              <a:rPr lang="en-US" sz="1600" b="1" dirty="0" smtClean="0">
                <a:latin typeface="Calibri"/>
                <a:cs typeface="Calibri"/>
              </a:rPr>
              <a:t>, </a:t>
            </a:r>
            <a:r>
              <a:rPr lang="en-US" sz="1600" b="1" dirty="0" err="1" smtClean="0">
                <a:latin typeface="Calibri"/>
                <a:cs typeface="Calibri"/>
              </a:rPr>
              <a:t>lai</a:t>
            </a:r>
            <a:r>
              <a:rPr lang="en-US" sz="1600" b="1" dirty="0" smtClean="0">
                <a:latin typeface="Calibri"/>
                <a:cs typeface="Calibri"/>
              </a:rPr>
              <a:t> </a:t>
            </a:r>
            <a:r>
              <a:rPr lang="en-US" sz="1600" b="1" dirty="0" err="1" smtClean="0">
                <a:latin typeface="Calibri"/>
                <a:cs typeface="Calibri"/>
              </a:rPr>
              <a:t>valsts</a:t>
            </a:r>
            <a:r>
              <a:rPr lang="en-US" sz="1600" b="1" dirty="0" smtClean="0">
                <a:latin typeface="Calibri"/>
                <a:cs typeface="Calibri"/>
              </a:rPr>
              <a:t> </a:t>
            </a:r>
            <a:r>
              <a:rPr lang="en-US" sz="1600" b="1" dirty="0" err="1" smtClean="0">
                <a:latin typeface="Calibri"/>
                <a:cs typeface="Calibri"/>
              </a:rPr>
              <a:t>pārvaldi</a:t>
            </a:r>
            <a:r>
              <a:rPr lang="en-US" sz="1600" b="1" dirty="0" smtClean="0">
                <a:latin typeface="Calibri"/>
                <a:cs typeface="Calibri"/>
              </a:rPr>
              <a:t> </a:t>
            </a:r>
            <a:r>
              <a:rPr lang="en-US" sz="1600" b="1" dirty="0" err="1" smtClean="0">
                <a:latin typeface="Calibri"/>
                <a:cs typeface="Calibri"/>
              </a:rPr>
              <a:t>uztvertu</a:t>
            </a:r>
            <a:r>
              <a:rPr lang="en-US" sz="1600" b="1" dirty="0" smtClean="0">
                <a:latin typeface="Calibri"/>
                <a:cs typeface="Calibri"/>
              </a:rPr>
              <a:t> </a:t>
            </a:r>
            <a:r>
              <a:rPr lang="en-US" sz="1600" b="1" dirty="0" err="1" smtClean="0">
                <a:latin typeface="Calibri"/>
                <a:cs typeface="Calibri"/>
              </a:rPr>
              <a:t>kā</a:t>
            </a:r>
            <a:r>
              <a:rPr lang="en-US" sz="1600" b="1" dirty="0" smtClean="0">
                <a:latin typeface="Calibri"/>
                <a:cs typeface="Calibri"/>
              </a:rPr>
              <a:t> </a:t>
            </a:r>
            <a:r>
              <a:rPr lang="en-US" sz="1600" b="1" dirty="0" err="1" smtClean="0">
                <a:latin typeface="Calibri"/>
                <a:cs typeface="Calibri"/>
              </a:rPr>
              <a:t>apgrūtinājumu</a:t>
            </a:r>
            <a:r>
              <a:rPr lang="en-US" sz="1600" b="1" dirty="0" smtClean="0">
                <a:latin typeface="Calibri"/>
                <a:cs typeface="Calibri"/>
              </a:rPr>
              <a:t> </a:t>
            </a:r>
            <a:r>
              <a:rPr lang="en-US" sz="1600" b="1" dirty="0" err="1" smtClean="0">
                <a:latin typeface="Calibri"/>
                <a:cs typeface="Calibri"/>
              </a:rPr>
              <a:t>vai</a:t>
            </a:r>
            <a:r>
              <a:rPr lang="en-US" sz="1600" b="1" dirty="0" smtClean="0">
                <a:latin typeface="Calibri"/>
                <a:cs typeface="Calibri"/>
              </a:rPr>
              <a:t> </a:t>
            </a:r>
            <a:r>
              <a:rPr lang="en-US" sz="1600" b="1" dirty="0" err="1" smtClean="0">
                <a:latin typeface="Calibri"/>
                <a:cs typeface="Calibri"/>
              </a:rPr>
              <a:t>traucēkli</a:t>
            </a:r>
            <a:r>
              <a:rPr lang="en-US" sz="1600" b="1" dirty="0" smtClean="0">
                <a:latin typeface="Calibri"/>
                <a:cs typeface="Calibri"/>
              </a:rPr>
              <a:t> </a:t>
            </a:r>
            <a:r>
              <a:rPr lang="en-US" sz="1600" b="1" dirty="0" err="1" smtClean="0">
                <a:latin typeface="Calibri"/>
                <a:cs typeface="Calibri"/>
              </a:rPr>
              <a:t>izaugsmei</a:t>
            </a:r>
            <a:r>
              <a:rPr lang="en-US" sz="1600" b="1" dirty="0" smtClean="0">
                <a:latin typeface="Calibri"/>
                <a:cs typeface="Calibri"/>
              </a:rPr>
              <a:t>, </a:t>
            </a:r>
            <a:r>
              <a:rPr lang="en-US" sz="1600" b="1" dirty="0" err="1" smtClean="0">
                <a:latin typeface="Calibri"/>
                <a:cs typeface="Calibri"/>
              </a:rPr>
              <a:t>beidzot</a:t>
            </a:r>
            <a:r>
              <a:rPr lang="en-US" sz="1600" b="1" dirty="0" smtClean="0">
                <a:latin typeface="Calibri"/>
                <a:cs typeface="Calibri"/>
              </a:rPr>
              <a:t> </a:t>
            </a:r>
            <a:r>
              <a:rPr lang="en-US" sz="1600" b="1" dirty="0" err="1" smtClean="0">
                <a:latin typeface="Calibri"/>
                <a:cs typeface="Calibri"/>
              </a:rPr>
              <a:t>nepieciešams</a:t>
            </a:r>
            <a:r>
              <a:rPr lang="en-US" sz="1600" b="1" dirty="0" smtClean="0">
                <a:latin typeface="Calibri"/>
                <a:cs typeface="Calibri"/>
              </a:rPr>
              <a:t> </a:t>
            </a:r>
            <a:r>
              <a:rPr lang="en-US" sz="1600" b="1" dirty="0" err="1" smtClean="0">
                <a:latin typeface="Calibri"/>
                <a:cs typeface="Calibri"/>
              </a:rPr>
              <a:t>uz</a:t>
            </a:r>
            <a:r>
              <a:rPr lang="en-US" sz="1600" b="1" dirty="0" smtClean="0">
                <a:latin typeface="Calibri"/>
                <a:cs typeface="Calibri"/>
              </a:rPr>
              <a:t> to </a:t>
            </a:r>
            <a:r>
              <a:rPr lang="en-US" sz="1600" b="1" dirty="0" err="1" smtClean="0">
                <a:latin typeface="Calibri"/>
                <a:cs typeface="Calibri"/>
              </a:rPr>
              <a:t>skatīties</a:t>
            </a:r>
            <a:r>
              <a:rPr lang="en-US" sz="1600" b="1" dirty="0" smtClean="0">
                <a:latin typeface="Calibri"/>
                <a:cs typeface="Calibri"/>
              </a:rPr>
              <a:t> </a:t>
            </a:r>
            <a:r>
              <a:rPr lang="en-US" sz="1600" b="1" dirty="0" err="1" smtClean="0">
                <a:latin typeface="Calibri"/>
                <a:cs typeface="Calibri"/>
              </a:rPr>
              <a:t>kā</a:t>
            </a:r>
            <a:r>
              <a:rPr lang="en-US" sz="1600" b="1" dirty="0" smtClean="0">
                <a:latin typeface="Calibri"/>
                <a:cs typeface="Calibri"/>
              </a:rPr>
              <a:t> </a:t>
            </a:r>
            <a:r>
              <a:rPr lang="en-US" sz="1600" b="1" dirty="0" err="1" smtClean="0">
                <a:latin typeface="Calibri"/>
                <a:cs typeface="Calibri"/>
              </a:rPr>
              <a:t>darba</a:t>
            </a:r>
            <a:r>
              <a:rPr lang="en-US" sz="1600" b="1" dirty="0" smtClean="0">
                <a:latin typeface="Calibri"/>
                <a:cs typeface="Calibri"/>
              </a:rPr>
              <a:t> </a:t>
            </a:r>
            <a:r>
              <a:rPr lang="en-US" sz="1600" b="1" dirty="0" err="1" smtClean="0">
                <a:latin typeface="Calibri"/>
                <a:cs typeface="Calibri"/>
              </a:rPr>
              <a:t>instrumentu</a:t>
            </a:r>
            <a:r>
              <a:rPr lang="en-US" sz="1600" b="1" dirty="0" smtClean="0">
                <a:latin typeface="Calibri"/>
                <a:cs typeface="Calibri"/>
              </a:rPr>
              <a:t>, </a:t>
            </a:r>
            <a:r>
              <a:rPr lang="en-US" sz="1600" b="1" dirty="0" err="1" smtClean="0">
                <a:latin typeface="Calibri"/>
                <a:cs typeface="Calibri"/>
              </a:rPr>
              <a:t>ar</a:t>
            </a:r>
            <a:r>
              <a:rPr lang="en-US" sz="1600" b="1" dirty="0" smtClean="0">
                <a:latin typeface="Calibri"/>
                <a:cs typeface="Calibri"/>
              </a:rPr>
              <a:t> </a:t>
            </a:r>
            <a:r>
              <a:rPr lang="en-US" sz="1600" b="1" dirty="0" err="1" smtClean="0">
                <a:latin typeface="Calibri"/>
                <a:cs typeface="Calibri"/>
              </a:rPr>
              <a:t>kura</a:t>
            </a:r>
            <a:r>
              <a:rPr lang="en-US" sz="1600" b="1" dirty="0" smtClean="0">
                <a:latin typeface="Calibri"/>
                <a:cs typeface="Calibri"/>
              </a:rPr>
              <a:t> </a:t>
            </a:r>
            <a:r>
              <a:rPr lang="en-US" sz="1600" b="1" dirty="0" err="1" smtClean="0">
                <a:latin typeface="Calibri"/>
                <a:cs typeface="Calibri"/>
              </a:rPr>
              <a:t>palīdzību</a:t>
            </a:r>
            <a:r>
              <a:rPr lang="en-US" sz="1600" b="1" dirty="0" smtClean="0">
                <a:latin typeface="Calibri"/>
                <a:cs typeface="Calibri"/>
              </a:rPr>
              <a:t> </a:t>
            </a:r>
            <a:r>
              <a:rPr lang="en-US" sz="1600" b="1" dirty="0" err="1" smtClean="0">
                <a:latin typeface="Calibri"/>
                <a:cs typeface="Calibri"/>
              </a:rPr>
              <a:t>iespējams</a:t>
            </a:r>
            <a:r>
              <a:rPr lang="en-US" sz="1600" b="1" dirty="0" smtClean="0">
                <a:latin typeface="Calibri"/>
                <a:cs typeface="Calibri"/>
              </a:rPr>
              <a:t> </a:t>
            </a:r>
            <a:r>
              <a:rPr lang="en-US" sz="1600" b="1" dirty="0" err="1" smtClean="0">
                <a:latin typeface="Calibri"/>
                <a:cs typeface="Calibri"/>
              </a:rPr>
              <a:t>sasniegt</a:t>
            </a:r>
            <a:r>
              <a:rPr lang="en-US" sz="1600" b="1" dirty="0" smtClean="0">
                <a:latin typeface="Calibri"/>
                <a:cs typeface="Calibri"/>
              </a:rPr>
              <a:t> </a:t>
            </a:r>
            <a:r>
              <a:rPr lang="en-US" sz="1600" b="1" dirty="0" err="1" smtClean="0">
                <a:latin typeface="Calibri"/>
                <a:cs typeface="Calibri"/>
              </a:rPr>
              <a:t>nepieciešamos</a:t>
            </a:r>
            <a:r>
              <a:rPr lang="en-US" sz="1600" b="1" dirty="0" smtClean="0">
                <a:latin typeface="Calibri"/>
                <a:cs typeface="Calibri"/>
              </a:rPr>
              <a:t> </a:t>
            </a:r>
            <a:r>
              <a:rPr lang="en-US" sz="1600" b="1" dirty="0" err="1" smtClean="0">
                <a:latin typeface="Calibri"/>
                <a:cs typeface="Calibri"/>
              </a:rPr>
              <a:t>valsts</a:t>
            </a:r>
            <a:r>
              <a:rPr lang="en-US" sz="1600" b="1" dirty="0" smtClean="0">
                <a:latin typeface="Calibri"/>
                <a:cs typeface="Calibri"/>
              </a:rPr>
              <a:t> </a:t>
            </a:r>
            <a:r>
              <a:rPr lang="en-US" sz="1600" b="1" dirty="0" err="1" smtClean="0">
                <a:latin typeface="Calibri"/>
                <a:cs typeface="Calibri"/>
              </a:rPr>
              <a:t>attīstības</a:t>
            </a:r>
            <a:r>
              <a:rPr lang="en-US" sz="1600" b="1" dirty="0" smtClean="0">
                <a:latin typeface="Calibri"/>
                <a:cs typeface="Calibri"/>
              </a:rPr>
              <a:t> </a:t>
            </a:r>
            <a:r>
              <a:rPr lang="en-US" sz="1600" b="1" dirty="0" err="1" smtClean="0">
                <a:latin typeface="Calibri"/>
                <a:cs typeface="Calibri"/>
              </a:rPr>
              <a:t>rezultātus</a:t>
            </a:r>
            <a:r>
              <a:rPr lang="en-US" sz="1600" b="1" dirty="0" smtClean="0">
                <a:latin typeface="Calibri"/>
                <a:cs typeface="Calibri"/>
              </a:rPr>
              <a:t>. Un </a:t>
            </a:r>
            <a:r>
              <a:rPr lang="en-US" sz="1600" b="1" dirty="0" err="1" smtClean="0">
                <a:latin typeface="Calibri"/>
                <a:cs typeface="Calibri"/>
              </a:rPr>
              <a:t>šeit</a:t>
            </a:r>
            <a:r>
              <a:rPr lang="en-US" sz="1600" b="1" dirty="0" smtClean="0">
                <a:latin typeface="Calibri"/>
                <a:cs typeface="Calibri"/>
              </a:rPr>
              <a:t> </a:t>
            </a:r>
            <a:r>
              <a:rPr lang="en-US" sz="1600" b="1" dirty="0" err="1" smtClean="0">
                <a:latin typeface="Calibri"/>
                <a:cs typeface="Calibri"/>
              </a:rPr>
              <a:t>nepieciešams</a:t>
            </a:r>
            <a:r>
              <a:rPr lang="en-US" sz="1600" b="1" dirty="0" smtClean="0">
                <a:latin typeface="Calibri"/>
                <a:cs typeface="Calibri"/>
              </a:rPr>
              <a:t> </a:t>
            </a:r>
            <a:r>
              <a:rPr lang="en-US" sz="1600" b="1" dirty="0" err="1" smtClean="0">
                <a:latin typeface="Calibri"/>
                <a:cs typeface="Calibri"/>
              </a:rPr>
              <a:t>atcerēties</a:t>
            </a:r>
            <a:r>
              <a:rPr lang="en-US" sz="1600" b="1" dirty="0" smtClean="0">
                <a:latin typeface="Calibri"/>
                <a:cs typeface="Calibri"/>
              </a:rPr>
              <a:t>, </a:t>
            </a:r>
            <a:r>
              <a:rPr lang="en-US" sz="1600" b="1" dirty="0" err="1" smtClean="0">
                <a:latin typeface="Calibri"/>
                <a:cs typeface="Calibri"/>
              </a:rPr>
              <a:t>ka</a:t>
            </a:r>
            <a:r>
              <a:rPr lang="en-US" sz="1600" b="1" dirty="0" smtClean="0">
                <a:latin typeface="Calibri"/>
                <a:cs typeface="Calibri"/>
              </a:rPr>
              <a:t> </a:t>
            </a:r>
            <a:r>
              <a:rPr lang="en-US" sz="1600" b="1" dirty="0" err="1" smtClean="0">
                <a:latin typeface="Calibri"/>
                <a:cs typeface="Calibri"/>
              </a:rPr>
              <a:t>ar</a:t>
            </a:r>
            <a:r>
              <a:rPr lang="en-US" sz="1600" b="1" dirty="0" smtClean="0">
                <a:latin typeface="Calibri"/>
                <a:cs typeface="Calibri"/>
              </a:rPr>
              <a:t> </a:t>
            </a:r>
            <a:r>
              <a:rPr lang="en-US" sz="1600" b="1" dirty="0" err="1" smtClean="0">
                <a:latin typeface="Calibri"/>
                <a:cs typeface="Calibri"/>
              </a:rPr>
              <a:t>sliktiem</a:t>
            </a:r>
            <a:r>
              <a:rPr lang="en-US" sz="1600" b="1" dirty="0" smtClean="0">
                <a:latin typeface="Calibri"/>
                <a:cs typeface="Calibri"/>
              </a:rPr>
              <a:t> </a:t>
            </a:r>
            <a:r>
              <a:rPr lang="en-US" sz="1600" b="1" dirty="0" err="1" smtClean="0">
                <a:latin typeface="Calibri"/>
                <a:cs typeface="Calibri"/>
              </a:rPr>
              <a:t>instrumentiem</a:t>
            </a:r>
            <a:r>
              <a:rPr lang="en-US" sz="1600" b="1" dirty="0" smtClean="0">
                <a:latin typeface="Calibri"/>
                <a:cs typeface="Calibri"/>
              </a:rPr>
              <a:t> </a:t>
            </a:r>
            <a:r>
              <a:rPr lang="en-US" sz="1600" b="1" dirty="0" err="1" smtClean="0">
                <a:latin typeface="Calibri"/>
                <a:cs typeface="Calibri"/>
              </a:rPr>
              <a:t>nav</a:t>
            </a:r>
            <a:r>
              <a:rPr lang="en-US" sz="1600" b="1" dirty="0" smtClean="0">
                <a:latin typeface="Calibri"/>
                <a:cs typeface="Calibri"/>
              </a:rPr>
              <a:t> </a:t>
            </a:r>
            <a:r>
              <a:rPr lang="en-US" sz="1600" b="1" dirty="0" err="1" smtClean="0">
                <a:latin typeface="Calibri"/>
                <a:cs typeface="Calibri"/>
              </a:rPr>
              <a:t>iespējams</a:t>
            </a:r>
            <a:r>
              <a:rPr lang="en-US" sz="1600" b="1" dirty="0" smtClean="0">
                <a:latin typeface="Calibri"/>
                <a:cs typeface="Calibri"/>
              </a:rPr>
              <a:t> </a:t>
            </a:r>
            <a:r>
              <a:rPr lang="en-US" sz="1600" b="1" dirty="0" err="1" smtClean="0">
                <a:latin typeface="Calibri"/>
                <a:cs typeface="Calibri"/>
              </a:rPr>
              <a:t>izveidot</a:t>
            </a:r>
            <a:r>
              <a:rPr lang="en-US" sz="1600" b="1" dirty="0" smtClean="0">
                <a:latin typeface="Calibri"/>
                <a:cs typeface="Calibri"/>
              </a:rPr>
              <a:t> </a:t>
            </a:r>
            <a:r>
              <a:rPr lang="en-US" sz="1600" b="1" dirty="0" err="1" smtClean="0">
                <a:latin typeface="Calibri"/>
                <a:cs typeface="Calibri"/>
              </a:rPr>
              <a:t>pasaules</a:t>
            </a:r>
            <a:r>
              <a:rPr lang="en-US" sz="1600" b="1" dirty="0" smtClean="0">
                <a:latin typeface="Calibri"/>
                <a:cs typeface="Calibri"/>
              </a:rPr>
              <a:t> </a:t>
            </a:r>
            <a:r>
              <a:rPr lang="en-US" sz="1600" b="1" dirty="0" err="1" smtClean="0">
                <a:latin typeface="Calibri"/>
                <a:cs typeface="Calibri"/>
              </a:rPr>
              <a:t>mēroga</a:t>
            </a:r>
            <a:r>
              <a:rPr lang="en-US" sz="1600" b="1" dirty="0" smtClean="0">
                <a:latin typeface="Calibri"/>
                <a:cs typeface="Calibri"/>
              </a:rPr>
              <a:t> </a:t>
            </a:r>
            <a:r>
              <a:rPr lang="en-US" sz="1600" b="1" dirty="0" err="1" smtClean="0">
                <a:latin typeface="Calibri"/>
                <a:cs typeface="Calibri"/>
              </a:rPr>
              <a:t>lietas</a:t>
            </a:r>
            <a:r>
              <a:rPr lang="en-US" sz="1600" b="1" dirty="0" smtClean="0">
                <a:latin typeface="Calibri"/>
                <a:cs typeface="Calibri"/>
              </a:rPr>
              <a:t>. Valsts </a:t>
            </a:r>
            <a:r>
              <a:rPr lang="en-US" sz="1600" b="1" dirty="0" err="1" smtClean="0">
                <a:latin typeface="Calibri"/>
                <a:cs typeface="Calibri"/>
              </a:rPr>
              <a:t>pārvaldes</a:t>
            </a:r>
            <a:r>
              <a:rPr lang="en-US" sz="1600" b="1" dirty="0" smtClean="0">
                <a:latin typeface="Calibri"/>
                <a:cs typeface="Calibri"/>
              </a:rPr>
              <a:t> </a:t>
            </a:r>
            <a:r>
              <a:rPr lang="en-US" sz="1600" b="1" dirty="0" err="1" smtClean="0">
                <a:latin typeface="Calibri"/>
                <a:cs typeface="Calibri"/>
              </a:rPr>
              <a:t>attīstībā</a:t>
            </a:r>
            <a:r>
              <a:rPr lang="en-US" sz="1600" b="1" dirty="0" smtClean="0">
                <a:latin typeface="Calibri"/>
                <a:cs typeface="Calibri"/>
              </a:rPr>
              <a:t> un </a:t>
            </a:r>
            <a:r>
              <a:rPr lang="en-US" sz="1600" b="1" dirty="0" err="1" smtClean="0">
                <a:latin typeface="Calibri"/>
                <a:cs typeface="Calibri"/>
              </a:rPr>
              <a:t>pilnveidošanā</a:t>
            </a:r>
            <a:r>
              <a:rPr lang="en-US" sz="1600" b="1" dirty="0" smtClean="0">
                <a:latin typeface="Calibri"/>
                <a:cs typeface="Calibri"/>
              </a:rPr>
              <a:t> </a:t>
            </a:r>
            <a:r>
              <a:rPr lang="en-US" sz="1600" b="1" dirty="0" err="1" smtClean="0">
                <a:latin typeface="Calibri"/>
                <a:cs typeface="Calibri"/>
              </a:rPr>
              <a:t>pēdējos</a:t>
            </a:r>
            <a:r>
              <a:rPr lang="en-US" sz="1600" b="1" dirty="0" smtClean="0">
                <a:latin typeface="Calibri"/>
                <a:cs typeface="Calibri"/>
              </a:rPr>
              <a:t> 8 </a:t>
            </a:r>
            <a:r>
              <a:rPr lang="en-US" sz="1600" b="1" dirty="0" err="1" smtClean="0">
                <a:latin typeface="Calibri"/>
                <a:cs typeface="Calibri"/>
              </a:rPr>
              <a:t>gadus</a:t>
            </a:r>
            <a:r>
              <a:rPr lang="en-US" sz="1600" b="1" dirty="0" smtClean="0">
                <a:latin typeface="Calibri"/>
                <a:cs typeface="Calibri"/>
              </a:rPr>
              <a:t> (</a:t>
            </a:r>
            <a:r>
              <a:rPr lang="en-US" sz="1600" b="1" dirty="0" err="1" smtClean="0">
                <a:latin typeface="Calibri"/>
                <a:cs typeface="Calibri"/>
              </a:rPr>
              <a:t>krīzes</a:t>
            </a:r>
            <a:r>
              <a:rPr lang="en-US" sz="1600" b="1" dirty="0" smtClean="0">
                <a:latin typeface="Calibri"/>
                <a:cs typeface="Calibri"/>
              </a:rPr>
              <a:t> un </a:t>
            </a:r>
            <a:r>
              <a:rPr lang="en-US" sz="1600" b="1" dirty="0" err="1" smtClean="0">
                <a:latin typeface="Calibri"/>
                <a:cs typeface="Calibri"/>
              </a:rPr>
              <a:t>pēckrīzes</a:t>
            </a:r>
            <a:r>
              <a:rPr lang="en-US" sz="1600" b="1" dirty="0" smtClean="0">
                <a:latin typeface="Calibri"/>
                <a:cs typeface="Calibri"/>
              </a:rPr>
              <a:t> </a:t>
            </a:r>
            <a:r>
              <a:rPr lang="en-US" sz="1600" b="1" dirty="0" err="1" smtClean="0">
                <a:latin typeface="Calibri"/>
                <a:cs typeface="Calibri"/>
              </a:rPr>
              <a:t>laiks</a:t>
            </a:r>
            <a:r>
              <a:rPr lang="en-US" sz="1600" b="1" dirty="0" smtClean="0">
                <a:latin typeface="Calibri"/>
                <a:cs typeface="Calibri"/>
              </a:rPr>
              <a:t>) </a:t>
            </a:r>
            <a:r>
              <a:rPr lang="en-US" sz="1600" b="1" dirty="0" err="1" smtClean="0">
                <a:latin typeface="Calibri"/>
                <a:cs typeface="Calibri"/>
              </a:rPr>
              <a:t>mērķttiecīgi</a:t>
            </a:r>
            <a:r>
              <a:rPr lang="en-US" sz="1600" b="1" dirty="0" smtClean="0">
                <a:latin typeface="Calibri"/>
                <a:cs typeface="Calibri"/>
              </a:rPr>
              <a:t> </a:t>
            </a:r>
            <a:r>
              <a:rPr lang="en-US" sz="1600" b="1" dirty="0" err="1" smtClean="0">
                <a:latin typeface="Calibri"/>
                <a:cs typeface="Calibri"/>
              </a:rPr>
              <a:t>nekas</a:t>
            </a:r>
            <a:r>
              <a:rPr lang="lv-LV" sz="1600" b="1" dirty="0" smtClean="0">
                <a:latin typeface="Calibri"/>
                <a:cs typeface="Calibri"/>
              </a:rPr>
              <a:t> būtisks</a:t>
            </a:r>
            <a:r>
              <a:rPr lang="en-US" sz="1600" b="1" dirty="0" smtClean="0">
                <a:latin typeface="Calibri"/>
                <a:cs typeface="Calibri"/>
              </a:rPr>
              <a:t> </a:t>
            </a:r>
            <a:r>
              <a:rPr lang="en-US" sz="1600" b="1" dirty="0" err="1" smtClean="0">
                <a:latin typeface="Calibri"/>
                <a:cs typeface="Calibri"/>
              </a:rPr>
              <a:t>nav</a:t>
            </a:r>
            <a:r>
              <a:rPr lang="en-US" sz="1600" b="1" dirty="0" smtClean="0">
                <a:latin typeface="Calibri"/>
                <a:cs typeface="Calibri"/>
              </a:rPr>
              <a:t> </a:t>
            </a:r>
            <a:r>
              <a:rPr lang="en-US" sz="1600" b="1" dirty="0" err="1" smtClean="0">
                <a:latin typeface="Calibri"/>
                <a:cs typeface="Calibri"/>
              </a:rPr>
              <a:t>investēts</a:t>
            </a:r>
            <a:r>
              <a:rPr lang="is-IS" sz="1600" b="1" dirty="0" smtClean="0">
                <a:latin typeface="Calibri"/>
                <a:cs typeface="Calibri"/>
              </a:rPr>
              <a:t>…</a:t>
            </a:r>
            <a:endParaRPr lang="en-US" sz="1600" b="1" dirty="0" smtClean="0">
              <a:latin typeface="Calibri"/>
              <a:cs typeface="Calibri"/>
            </a:endParaRPr>
          </a:p>
        </p:txBody>
      </p:sp>
      <p:pic>
        <p:nvPicPr>
          <p:cNvPr id="3" name="Picture Placeholder 2" descr="Cilveki.jpe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571" r="18571"/>
          <a:stretch>
            <a:fillRect/>
          </a:stretch>
        </p:blipFill>
        <p:spPr/>
      </p:pic>
      <p:pic>
        <p:nvPicPr>
          <p:cNvPr id="7" name="Picture Placeholder 6" descr="projektni-procesi.jpg"/>
          <p:cNvPicPr>
            <a:picLocks noGrp="1" noChangeAspect="1"/>
          </p:cNvPicPr>
          <p:nvPr>
            <p:ph type="pic" sz="quarter" idx="14"/>
          </p:nvPr>
        </p:nvPicPr>
        <p:blipFill>
          <a:blip r:embed="rId4" cstate="email">
            <a:extLst>
              <a:ext uri="{28A0092B-C50C-407E-A947-70E740481C1C}">
                <a14:useLocalDpi xmlns:a14="http://schemas.microsoft.com/office/drawing/2010/main" val="0"/>
              </a:ext>
            </a:extLst>
          </a:blip>
          <a:srcRect t="-94304" b="-94304"/>
          <a:stretch>
            <a:fillRect/>
          </a:stretch>
        </p:blipFill>
        <p:spPr>
          <a:xfrm>
            <a:off x="6802438" y="4535488"/>
            <a:ext cx="2057400" cy="2038350"/>
          </a:xfrm>
        </p:spPr>
      </p:pic>
    </p:spTree>
    <p:extLst>
      <p:ext uri="{BB962C8B-B14F-4D97-AF65-F5344CB8AC3E}">
        <p14:creationId xmlns:p14="http://schemas.microsoft.com/office/powerpoint/2010/main" val="3014749845"/>
      </p:ext>
    </p:extLst>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Advantage.thmx</Template>
  <TotalTime>1003</TotalTime>
  <Words>1557</Words>
  <Application>Microsoft Office PowerPoint</Application>
  <PresentationFormat>On-screen Show (4:3)</PresentationFormat>
  <Paragraphs>279</Paragraphs>
  <Slides>23</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Calibri</vt:lpstr>
      <vt:lpstr>Rockwell</vt:lpstr>
      <vt:lpstr>Verdana</vt:lpstr>
      <vt:lpstr>Wingdings</vt:lpstr>
      <vt:lpstr>Advantage</vt:lpstr>
      <vt:lpstr>Microsoft Excel 97-2003 Worksheet</vt:lpstr>
      <vt:lpstr>Jaunākā seriāla “Vaimanu koris un valsts pārvaldes reforma” sērija </vt:lpstr>
      <vt:lpstr>Skarbā realitāte...</vt:lpstr>
      <vt:lpstr>Attieksme pret valsts pārvaldi Novērtējiet, lūdzu, zemāk minētos apgalvojumus un pasakiet, vai Jūs tiem pilnīgi piekrītat, drīzāk piekrītat, ne piekrītat, ne nepiekrītat, drīzāk nepiekrītat vai pilnīgi nepiekrītat!"</vt:lpstr>
      <vt:lpstr>Daži fakti par valsts pārvaldi</vt:lpstr>
      <vt:lpstr>Nodarbināto skaits valsts pārvaldē</vt:lpstr>
      <vt:lpstr>Nodarbināto skaits valsts pārvaldē 2</vt:lpstr>
      <vt:lpstr>Atlīdzība</vt:lpstr>
      <vt:lpstr>Atlīdzība 2</vt:lpstr>
      <vt:lpstr>Cilvēki (Štati + algas) + Procesi = Rezultāti</vt:lpstr>
      <vt:lpstr>Valsts pārvaldes rezultāti</vt:lpstr>
      <vt:lpstr>Valsts pārvaldes rezultāti 2</vt:lpstr>
      <vt:lpstr>Iespējamās izmaiņas</vt:lpstr>
      <vt:lpstr>Kāpēc kaut kas ir jāmaina?</vt:lpstr>
      <vt:lpstr>Pārmaiņu vadība un izlēmīgums...</vt:lpstr>
      <vt:lpstr>Ko dara pasaulē?</vt:lpstr>
      <vt:lpstr>Kas ir darīts Latvijā?</vt:lpstr>
      <vt:lpstr>Papīrs pacieš visu, bet cilvēks gan ne...</vt:lpstr>
      <vt:lpstr>Burkāns un pātaga, vai ...</vt:lpstr>
      <vt:lpstr>Ceļa kartes stāsts</vt:lpstr>
      <vt:lpstr>Vai 3x3x3 = 1 reforma?</vt:lpstr>
      <vt:lpstr>Ko domā citi?</vt:lpstr>
      <vt:lpstr>Optimistiskais laika rāmis</vt:lpstr>
      <vt:lpstr>Būsim pateicīgi par Jūsu atbalstu!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 Krievins</dc:creator>
  <cp:lastModifiedBy>Martins Krievins</cp:lastModifiedBy>
  <cp:revision>54</cp:revision>
  <cp:lastPrinted>2017-02-15T08:41:55Z</cp:lastPrinted>
  <dcterms:created xsi:type="dcterms:W3CDTF">2017-02-10T18:24:25Z</dcterms:created>
  <dcterms:modified xsi:type="dcterms:W3CDTF">2017-02-15T09:04:34Z</dcterms:modified>
</cp:coreProperties>
</file>